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3" r:id="rId1"/>
  </p:sldMasterIdLst>
  <p:notesMasterIdLst>
    <p:notesMasterId r:id="rId12"/>
  </p:notesMasterIdLst>
  <p:handoutMasterIdLst>
    <p:handoutMasterId r:id="rId13"/>
  </p:handoutMasterIdLst>
  <p:sldIdLst>
    <p:sldId id="256" r:id="rId2"/>
    <p:sldId id="257" r:id="rId3"/>
    <p:sldId id="258" r:id="rId4"/>
    <p:sldId id="275" r:id="rId5"/>
    <p:sldId id="261" r:id="rId6"/>
    <p:sldId id="274" r:id="rId7"/>
    <p:sldId id="276" r:id="rId8"/>
    <p:sldId id="282" r:id="rId9"/>
    <p:sldId id="279" r:id="rId10"/>
    <p:sldId id="280" r:id="rId11"/>
  </p:sldIdLst>
  <p:sldSz cx="9144000" cy="6858000" type="screen4x3"/>
  <p:notesSz cx="6858000" cy="9144000"/>
  <p:embeddedFontLst>
    <p:embeddedFont>
      <p:font typeface="Franklin Gothic Book" panose="020B0503020102020204" pitchFamily="34" charset="0"/>
      <p:regular r:id="rId14"/>
      <p:italic r:id="rId15"/>
    </p:embeddedFont>
    <p:embeddedFont>
      <p:font typeface="Franklin Gothic Medium" panose="020B0603020102020204" pitchFamily="34" charset="0"/>
      <p:regular r:id="rId16"/>
      <p:italic r:id="rId17"/>
    </p:embeddedFont>
    <p:embeddedFont>
      <p:font typeface="Libre Franklin" pitchFamily="2" charset="0"/>
      <p:regular r:id="rId18"/>
      <p:bold r:id="rId19"/>
      <p:italic r:id="rId20"/>
      <p:boldItalic r:id="rId21"/>
    </p:embeddedFont>
    <p:embeddedFont>
      <p:font typeface="Libre Franklin Medium" pitchFamily="2" charset="0"/>
      <p:regular r:id="rId22"/>
      <p:bold r:id="rId23"/>
      <p:italic r:id="rId24"/>
      <p:boldItalic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990CE13-58B8-96AF-F7BD-2BAF7E1B6230}" name="Nancy Shoemaker" initials="NS" userId="64f8725e843b3cc7"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B335FCE-CD8C-485B-9CE7-9E34E0E937F7}">
  <a:tblStyle styleId="{EB335FCE-CD8C-485B-9CE7-9E34E0E937F7}"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5" autoAdjust="0"/>
    <p:restoredTop sz="66989" autoAdjust="0"/>
  </p:normalViewPr>
  <p:slideViewPr>
    <p:cSldViewPr snapToGrid="0">
      <p:cViewPr varScale="1">
        <p:scale>
          <a:sx n="79" d="100"/>
          <a:sy n="79" d="100"/>
        </p:scale>
        <p:origin x="2466" y="90"/>
      </p:cViewPr>
      <p:guideLst/>
    </p:cSldViewPr>
  </p:slideViewPr>
  <p:notesTextViewPr>
    <p:cViewPr>
      <p:scale>
        <a:sx n="1" d="1"/>
        <a:sy n="1" d="1"/>
      </p:scale>
      <p:origin x="0" y="0"/>
    </p:cViewPr>
  </p:notesTextViewPr>
  <p:notesViewPr>
    <p:cSldViewPr snapToGrid="0">
      <p:cViewPr varScale="1">
        <p:scale>
          <a:sx n="54" d="100"/>
          <a:sy n="54" d="100"/>
        </p:scale>
        <p:origin x="2898"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font" Target="fonts/font5.fntdata"/><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font" Target="fonts/font8.fntdata"/><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4.fntdata"/><Relationship Id="rId25" Type="http://schemas.openxmlformats.org/officeDocument/2006/relationships/font" Target="fonts/font12.fntdata"/><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font" Target="fonts/font7.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1.fntdata"/><Relationship Id="rId5" Type="http://schemas.openxmlformats.org/officeDocument/2006/relationships/slide" Target="slides/slide4.xml"/><Relationship Id="rId15" Type="http://schemas.openxmlformats.org/officeDocument/2006/relationships/font" Target="fonts/font2.fntdata"/><Relationship Id="rId23" Type="http://schemas.openxmlformats.org/officeDocument/2006/relationships/font" Target="fonts/font10.fntdata"/><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6.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22" Type="http://schemas.openxmlformats.org/officeDocument/2006/relationships/font" Target="fonts/font9.fntdata"/><Relationship Id="rId27" Type="http://schemas.openxmlformats.org/officeDocument/2006/relationships/viewProps" Target="viewProps.xml"/><Relationship Id="rId30"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F4F0D02-641D-6700-DEAD-B9D96AF6C6A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E21CCE5-F46E-4E04-721F-E3F35A25C58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4CBDB47-9661-4CF2-9D05-76CD2D6504F3}" type="datetimeFigureOut">
              <a:rPr lang="en-US" smtClean="0"/>
              <a:t>3/31/2024</a:t>
            </a:fld>
            <a:endParaRPr lang="en-US"/>
          </a:p>
        </p:txBody>
      </p:sp>
      <p:sp>
        <p:nvSpPr>
          <p:cNvPr id="4" name="Footer Placeholder 3">
            <a:extLst>
              <a:ext uri="{FF2B5EF4-FFF2-40B4-BE49-F238E27FC236}">
                <a16:creationId xmlns:a16="http://schemas.microsoft.com/office/drawing/2014/main" id="{798B2F62-D580-AEF2-F795-9F1B67ED1E0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C4A6980F-7B0F-3A03-013F-10694249A03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9094052-1822-4189-9705-95B5A1435E61}" type="slidenum">
              <a:rPr lang="en-US" smtClean="0"/>
              <a:t>‹#›</a:t>
            </a:fld>
            <a:endParaRPr lang="en-US"/>
          </a:p>
        </p:txBody>
      </p:sp>
    </p:spTree>
    <p:extLst>
      <p:ext uri="{BB962C8B-B14F-4D97-AF65-F5344CB8AC3E}">
        <p14:creationId xmlns:p14="http://schemas.microsoft.com/office/powerpoint/2010/main" val="19746365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
        <p:cNvGrpSpPr/>
        <p:nvPr/>
      </p:nvGrpSpPr>
      <p:grpSpPr>
        <a:xfrm>
          <a:off x="0" y="0"/>
          <a:ext cx="0" cy="0"/>
          <a:chOff x="0" y="0"/>
          <a:chExt cx="0" cy="0"/>
        </a:xfrm>
      </p:grpSpPr>
      <p:sp>
        <p:nvSpPr>
          <p:cNvPr id="21" name="Google Shape;21;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i="0" dirty="0"/>
          </a:p>
        </p:txBody>
      </p:sp>
      <p:sp>
        <p:nvSpPr>
          <p:cNvPr id="22" name="Google Shape;22;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p1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8" name="Google Shape;158;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Branch Leadership:  please ensure that your members do receive emails from national. </a:t>
            </a:r>
            <a:endParaRPr dirty="0"/>
          </a:p>
        </p:txBody>
      </p:sp>
      <p:sp>
        <p:nvSpPr>
          <p:cNvPr id="159" name="Google Shape;159;p1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10</a:t>
            </a:fld>
            <a:endParaRPr/>
          </a:p>
        </p:txBody>
      </p:sp>
    </p:spTree>
    <p:extLst>
      <p:ext uri="{BB962C8B-B14F-4D97-AF65-F5344CB8AC3E}">
        <p14:creationId xmlns:p14="http://schemas.microsoft.com/office/powerpoint/2010/main" val="22998273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
        <p:cNvGrpSpPr/>
        <p:nvPr/>
      </p:nvGrpSpPr>
      <p:grpSpPr>
        <a:xfrm>
          <a:off x="0" y="0"/>
          <a:ext cx="0" cy="0"/>
          <a:chOff x="0" y="0"/>
          <a:chExt cx="0" cy="0"/>
        </a:xfrm>
      </p:grpSpPr>
      <p:sp>
        <p:nvSpPr>
          <p:cNvPr id="26" name="Google Shape;26;g29751c01cb4_0_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 name="Google Shape;27;g29751c01cb4_0_5: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This slide provides the reason why we are here to today.</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It is important to note that the Inclusion and Equity Committee supports this proposed change along with the National Board.  </a:t>
            </a:r>
          </a:p>
          <a:p>
            <a:pPr marL="0" lvl="0" indent="0" algn="l" rtl="0">
              <a:spcBef>
                <a:spcPts val="0"/>
              </a:spcBef>
              <a:spcAft>
                <a:spcPts val="0"/>
              </a:spcAft>
              <a:buNone/>
            </a:pPr>
            <a:endParaRPr lang="en-US" dirty="0"/>
          </a:p>
          <a:p>
            <a:pPr marL="0" lvl="0" indent="0" algn="l" rtl="0">
              <a:spcBef>
                <a:spcPts val="0"/>
              </a:spcBef>
              <a:spcAft>
                <a:spcPts val="0"/>
              </a:spcAft>
              <a:buNone/>
            </a:pPr>
            <a:endParaRPr dirty="0"/>
          </a:p>
        </p:txBody>
      </p:sp>
      <p:sp>
        <p:nvSpPr>
          <p:cNvPr id="28" name="Google Shape;28;g29751c01cb4_0_5: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
        <p:cNvGrpSpPr/>
        <p:nvPr/>
      </p:nvGrpSpPr>
      <p:grpSpPr>
        <a:xfrm>
          <a:off x="0" y="0"/>
          <a:ext cx="0" cy="0"/>
          <a:chOff x="0" y="0"/>
          <a:chExt cx="0" cy="0"/>
        </a:xfrm>
      </p:grpSpPr>
      <p:sp>
        <p:nvSpPr>
          <p:cNvPr id="33" name="Google Shape;33;p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4" name="Google Shape;34;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171450" lvl="0" indent="-171450" algn="l" rtl="0">
              <a:spcBef>
                <a:spcPts val="0"/>
              </a:spcBef>
              <a:spcAft>
                <a:spcPts val="0"/>
              </a:spcAft>
              <a:buClr>
                <a:schemeClr val="dk1"/>
              </a:buClr>
              <a:buSzPts val="1200"/>
              <a:buFont typeface="Arial"/>
              <a:buChar char="•"/>
            </a:pPr>
            <a:endParaRPr lang="en-US" dirty="0"/>
          </a:p>
          <a:p>
            <a:pPr marL="0" lvl="0" indent="0" algn="l" rtl="0">
              <a:spcBef>
                <a:spcPts val="0"/>
              </a:spcBef>
              <a:spcAft>
                <a:spcPts val="0"/>
              </a:spcAft>
              <a:buClr>
                <a:schemeClr val="dk1"/>
              </a:buClr>
              <a:buSzPts val="1200"/>
              <a:buFont typeface="Arial"/>
              <a:buNone/>
            </a:pPr>
            <a:endParaRPr lang="en-US" dirty="0"/>
          </a:p>
          <a:p>
            <a:pPr marL="171450" lvl="0" indent="-171450" algn="l" rtl="0">
              <a:spcBef>
                <a:spcPts val="0"/>
              </a:spcBef>
              <a:spcAft>
                <a:spcPts val="0"/>
              </a:spcAft>
              <a:buClr>
                <a:schemeClr val="dk1"/>
              </a:buClr>
              <a:buSzPts val="1200"/>
              <a:buFont typeface="Arial"/>
              <a:buChar char="•"/>
            </a:pPr>
            <a:endParaRPr lang="en-US" dirty="0"/>
          </a:p>
          <a:p>
            <a:pPr marL="171450" lvl="0" indent="-171450" algn="l" rtl="0">
              <a:spcBef>
                <a:spcPts val="0"/>
              </a:spcBef>
              <a:spcAft>
                <a:spcPts val="0"/>
              </a:spcAft>
              <a:buClr>
                <a:schemeClr val="dk1"/>
              </a:buClr>
              <a:buSzPts val="1200"/>
              <a:buFont typeface="Arial"/>
              <a:buChar char="•"/>
            </a:pPr>
            <a:r>
              <a:rPr lang="en-US" dirty="0"/>
              <a:t>This slide reminds members of AAUW’s mission/purpose, vision, and values and what the current requirement for membership includes.</a:t>
            </a:r>
          </a:p>
          <a:p>
            <a:pPr marL="171450" lvl="0" indent="-171450" algn="l" rtl="0">
              <a:spcBef>
                <a:spcPts val="0"/>
              </a:spcBef>
              <a:spcAft>
                <a:spcPts val="0"/>
              </a:spcAft>
              <a:buClr>
                <a:schemeClr val="dk1"/>
              </a:buClr>
              <a:buSzPts val="1200"/>
              <a:buFont typeface="Arial"/>
              <a:buChar char="•"/>
            </a:pPr>
            <a:r>
              <a:rPr lang="en-US" dirty="0"/>
              <a:t>Important words to consider are equity and inclusion.  They are fundamental to our who we are.</a:t>
            </a:r>
          </a:p>
          <a:p>
            <a:pPr marL="0" lvl="0" indent="0" algn="l" rtl="0">
              <a:spcBef>
                <a:spcPts val="0"/>
              </a:spcBef>
              <a:spcAft>
                <a:spcPts val="0"/>
              </a:spcAft>
              <a:buClr>
                <a:schemeClr val="dk1"/>
              </a:buClr>
              <a:buSzPts val="1200"/>
            </a:pPr>
            <a:endParaRPr lang="en-US" dirty="0"/>
          </a:p>
          <a:p>
            <a:pPr marL="171450" lvl="0" indent="-95250" algn="l" rtl="0">
              <a:spcBef>
                <a:spcPts val="0"/>
              </a:spcBef>
              <a:spcAft>
                <a:spcPts val="0"/>
              </a:spcAft>
              <a:buClr>
                <a:schemeClr val="dk1"/>
              </a:buClr>
              <a:buSzPts val="1200"/>
              <a:buFont typeface="Arial"/>
              <a:buNone/>
            </a:pPr>
            <a:endParaRPr dirty="0"/>
          </a:p>
          <a:p>
            <a:pPr marL="171450" lvl="0" indent="-95250" algn="l" rtl="0">
              <a:spcBef>
                <a:spcPts val="0"/>
              </a:spcBef>
              <a:spcAft>
                <a:spcPts val="0"/>
              </a:spcAft>
              <a:buClr>
                <a:schemeClr val="dk1"/>
              </a:buClr>
              <a:buSzPts val="1200"/>
              <a:buFont typeface="Arial"/>
              <a:buNone/>
            </a:pPr>
            <a:endParaRPr dirty="0"/>
          </a:p>
        </p:txBody>
      </p:sp>
      <p:sp>
        <p:nvSpPr>
          <p:cNvPr id="35" name="Google Shape;35;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
        <p:cNvGrpSpPr/>
        <p:nvPr/>
      </p:nvGrpSpPr>
      <p:grpSpPr>
        <a:xfrm>
          <a:off x="0" y="0"/>
          <a:ext cx="0" cy="0"/>
          <a:chOff x="0" y="0"/>
          <a:chExt cx="0" cy="0"/>
        </a:xfrm>
      </p:grpSpPr>
      <p:sp>
        <p:nvSpPr>
          <p:cNvPr id="41" name="Google Shape;41;p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2" name="Google Shape;42;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We have changed – a lot! – over our 142 years. </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So many of our Branch members have degrees in education, and a key takeaway is they would not be allowed to join prior to 1963.</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But AAUW recognized the need to</a:t>
            </a:r>
            <a:r>
              <a:rPr lang="en-US" b="1" dirty="0"/>
              <a:t> expand our inclusivity and made it so.</a:t>
            </a:r>
            <a:endParaRPr lang="en-US" dirty="0"/>
          </a:p>
          <a:p>
            <a:pPr marL="0" lvl="0" indent="0" algn="l" rtl="0">
              <a:spcBef>
                <a:spcPts val="0"/>
              </a:spcBef>
              <a:spcAft>
                <a:spcPts val="0"/>
              </a:spcAft>
              <a:buNone/>
            </a:pPr>
            <a:endParaRPr lang="en-US" dirty="0"/>
          </a:p>
          <a:p>
            <a:pPr marL="0" lvl="0" indent="0" algn="l" rtl="0">
              <a:spcBef>
                <a:spcPts val="0"/>
              </a:spcBef>
              <a:spcAft>
                <a:spcPts val="0"/>
              </a:spcAft>
              <a:buNone/>
            </a:pPr>
            <a:endParaRPr lang="en-US" dirty="0"/>
          </a:p>
          <a:p>
            <a:pPr marL="0" lvl="0" indent="0" algn="l" rtl="0">
              <a:spcBef>
                <a:spcPts val="0"/>
              </a:spcBef>
              <a:spcAft>
                <a:spcPts val="0"/>
              </a:spcAft>
              <a:buFont typeface="Arial" panose="020B0604020202020204" pitchFamily="34" charset="0"/>
              <a:buNone/>
            </a:pPr>
            <a:endParaRPr lang="en-US" dirty="0"/>
          </a:p>
        </p:txBody>
      </p:sp>
      <p:sp>
        <p:nvSpPr>
          <p:cNvPr id="43" name="Google Shape;43;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a:p>
        </p:txBody>
      </p:sp>
    </p:spTree>
    <p:extLst>
      <p:ext uri="{BB962C8B-B14F-4D97-AF65-F5344CB8AC3E}">
        <p14:creationId xmlns:p14="http://schemas.microsoft.com/office/powerpoint/2010/main" val="27125874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9751c01cb4_0_2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8" name="Google Shape;58;g29751c01cb4_0_2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lang="en-US" dirty="0"/>
          </a:p>
          <a:p>
            <a:pPr marL="0" lvl="0" indent="0" algn="l" rtl="0">
              <a:spcBef>
                <a:spcPts val="0"/>
              </a:spcBef>
              <a:spcAft>
                <a:spcPts val="0"/>
              </a:spcAft>
              <a:buFont typeface="Arial" panose="020B0604020202020204" pitchFamily="34" charset="0"/>
              <a:buNone/>
            </a:pPr>
            <a:endParaRPr lang="en-US" dirty="0"/>
          </a:p>
          <a:p>
            <a:pPr marL="0" lvl="0" indent="0" algn="l" rtl="0">
              <a:spcBef>
                <a:spcPts val="0"/>
              </a:spcBef>
              <a:spcAft>
                <a:spcPts val="0"/>
              </a:spcAft>
              <a:buFont typeface="Arial" panose="020B0604020202020204" pitchFamily="34" charset="0"/>
              <a:buNone/>
            </a:pPr>
            <a:r>
              <a:rPr lang="en-US" dirty="0"/>
              <a:t>In 2017, 63% of the voters approved dropping the requirement – a strong majority, but not the 67% required.</a:t>
            </a:r>
          </a:p>
          <a:p>
            <a:pPr marL="0" lvl="0" indent="0" algn="l" rtl="0">
              <a:spcBef>
                <a:spcPts val="0"/>
              </a:spcBef>
              <a:spcAft>
                <a:spcPts val="0"/>
              </a:spcAft>
              <a:buNone/>
            </a:pPr>
            <a:endParaRPr lang="en-US" dirty="0"/>
          </a:p>
          <a:p>
            <a:pPr marL="0" lvl="0" indent="0" algn="l" rtl="0">
              <a:spcBef>
                <a:spcPts val="0"/>
              </a:spcBef>
              <a:spcAft>
                <a:spcPts val="0"/>
              </a:spcAft>
              <a:buNone/>
            </a:pPr>
            <a:endParaRPr dirty="0"/>
          </a:p>
        </p:txBody>
      </p:sp>
      <p:sp>
        <p:nvSpPr>
          <p:cNvPr id="59" name="Google Shape;59;g29751c01cb4_0_26: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Google Shape;49;g29751c01cb4_0_1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0" name="Google Shape;50;g29751c01cb4_0_19: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1" indent="0">
              <a:tabLst>
                <a:tab pos="0" algn="l"/>
              </a:tabLst>
            </a:pPr>
            <a:r>
              <a:rPr lang="en-US" b="0" dirty="0"/>
              <a:t>Many of us recall in the not so distant past when  women looking at professional work outside the home often had limited choices.  Some, of course, took other paths, </a:t>
            </a:r>
            <a:r>
              <a:rPr lang="en-US" b="1" dirty="0"/>
              <a:t>but many women clustered in the “traditional” fields.</a:t>
            </a:r>
          </a:p>
          <a:p>
            <a:pPr marL="0" lvl="1" indent="0">
              <a:tabLst>
                <a:tab pos="0" algn="l"/>
              </a:tabLst>
            </a:pPr>
            <a:endParaRPr lang="en-US" b="0" dirty="0"/>
          </a:p>
          <a:p>
            <a:pPr marL="0" lvl="1" indent="0">
              <a:tabLst>
                <a:tab pos="0" algn="l"/>
              </a:tabLst>
            </a:pPr>
            <a:r>
              <a:rPr lang="en-US" b="0" dirty="0"/>
              <a:t>Thankfully, </a:t>
            </a:r>
            <a:r>
              <a:rPr lang="en-US" dirty="0"/>
              <a:t>t</a:t>
            </a:r>
            <a:r>
              <a:rPr lang="en-US" b="0" dirty="0"/>
              <a:t>imes have changed, and </a:t>
            </a:r>
            <a:r>
              <a:rPr lang="en-US" b="1" dirty="0"/>
              <a:t>college educated women have access to expanded professions and leadership positions.  We have won some battles </a:t>
            </a:r>
            <a:r>
              <a:rPr lang="en-US" b="0" dirty="0"/>
              <a:t>– on campuses and off. </a:t>
            </a:r>
          </a:p>
          <a:p>
            <a:pPr marL="0" lvl="1" indent="0">
              <a:tabLst>
                <a:tab pos="0" algn="l"/>
              </a:tabLst>
            </a:pPr>
            <a:endParaRPr lang="en-US" dirty="0"/>
          </a:p>
          <a:p>
            <a:pPr marL="0" lvl="1" indent="0">
              <a:tabLst>
                <a:tab pos="0" algn="l"/>
              </a:tabLst>
            </a:pPr>
            <a:r>
              <a:rPr lang="en-US" b="0" dirty="0"/>
              <a:t>Despite this, discrimination against</a:t>
            </a:r>
            <a:r>
              <a:rPr lang="en-US" b="1" dirty="0"/>
              <a:t> ALL </a:t>
            </a:r>
            <a:r>
              <a:rPr lang="en-US" b="0" dirty="0"/>
              <a:t>women continues.</a:t>
            </a:r>
          </a:p>
          <a:p>
            <a:pPr marL="0" lvl="1" indent="0">
              <a:tabLst>
                <a:tab pos="0" algn="l"/>
              </a:tabLst>
            </a:pPr>
            <a:endParaRPr lang="en-US" b="0" dirty="0"/>
          </a:p>
          <a:p>
            <a:pPr marL="0" lvl="1" indent="0">
              <a:tabLst>
                <a:tab pos="0" algn="l"/>
              </a:tabLst>
            </a:pPr>
            <a:endParaRPr lang="en-US" b="0" dirty="0"/>
          </a:p>
          <a:p>
            <a:pPr marL="0" lvl="1" indent="0">
              <a:tabLst>
                <a:tab pos="0" algn="l"/>
              </a:tabLst>
            </a:pPr>
            <a:endParaRPr lang="en-US" b="0" dirty="0"/>
          </a:p>
          <a:p>
            <a:pPr marL="0" lvl="0" indent="0" algn="l" rtl="0">
              <a:spcBef>
                <a:spcPts val="0"/>
              </a:spcBef>
              <a:spcAft>
                <a:spcPts val="0"/>
              </a:spcAft>
              <a:buNone/>
            </a:pPr>
            <a:endParaRPr dirty="0"/>
          </a:p>
        </p:txBody>
      </p:sp>
      <p:sp>
        <p:nvSpPr>
          <p:cNvPr id="51" name="Google Shape;51;g29751c01cb4_0_19: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6</a:t>
            </a:fld>
            <a:endParaRPr/>
          </a:p>
        </p:txBody>
      </p:sp>
    </p:spTree>
    <p:extLst>
      <p:ext uri="{BB962C8B-B14F-4D97-AF65-F5344CB8AC3E}">
        <p14:creationId xmlns:p14="http://schemas.microsoft.com/office/powerpoint/2010/main" val="12329177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Google Shape;49;g29751c01cb4_0_1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0" name="Google Shape;50;g29751c01cb4_0_19: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1" indent="0">
              <a:tabLst>
                <a:tab pos="0" algn="l"/>
              </a:tabLst>
            </a:pPr>
            <a:endParaRPr lang="en-US" b="0" dirty="0"/>
          </a:p>
          <a:p>
            <a:pPr marL="0" lvl="1" indent="0">
              <a:tabLst>
                <a:tab pos="0" algn="l"/>
              </a:tabLst>
            </a:pPr>
            <a:r>
              <a:rPr lang="en-US" b="0" dirty="0"/>
              <a:t>Those without degrees are fighting just as hard as we ever did. </a:t>
            </a:r>
            <a:r>
              <a:rPr lang="en-US" b="1" dirty="0"/>
              <a:t>We will not be able to understand their battles until they sit at our table and their battles become our battles</a:t>
            </a:r>
            <a:r>
              <a:rPr lang="en-US" b="0" dirty="0"/>
              <a:t>. </a:t>
            </a:r>
          </a:p>
          <a:p>
            <a:pPr marL="0" lvl="1" indent="0">
              <a:tabLst>
                <a:tab pos="0" algn="l"/>
              </a:tabLst>
            </a:pPr>
            <a:endParaRPr lang="en-US" b="0" dirty="0"/>
          </a:p>
          <a:p>
            <a:pPr marL="0" lvl="1" indent="0">
              <a:tabLst>
                <a:tab pos="0" algn="l"/>
              </a:tabLst>
            </a:pPr>
            <a:r>
              <a:rPr lang="en-US" b="0" dirty="0"/>
              <a:t>Our </a:t>
            </a:r>
            <a:r>
              <a:rPr lang="en-US" dirty="0"/>
              <a:t>mission</a:t>
            </a:r>
            <a:r>
              <a:rPr lang="en-US" b="0" dirty="0"/>
              <a:t> to “advance gender equity” can only be made more powerful with them at our side.</a:t>
            </a:r>
          </a:p>
          <a:p>
            <a:pPr marL="0" lvl="1" indent="0">
              <a:tabLst>
                <a:tab pos="0" algn="l"/>
              </a:tabLst>
            </a:pPr>
            <a:endParaRPr lang="en-US" b="0" dirty="0"/>
          </a:p>
          <a:p>
            <a:pPr marL="0" lvl="1" indent="0">
              <a:tabLst>
                <a:tab pos="0" algn="l"/>
              </a:tabLst>
            </a:pPr>
            <a:endParaRPr lang="en-US" b="0" dirty="0"/>
          </a:p>
          <a:p>
            <a:pPr marL="0" lvl="1" indent="0">
              <a:tabLst>
                <a:tab pos="0" algn="l"/>
              </a:tabLst>
            </a:pPr>
            <a:r>
              <a:rPr lang="en-US" dirty="0"/>
              <a:t>.</a:t>
            </a:r>
          </a:p>
          <a:p>
            <a:pPr marL="0" lvl="0" indent="0" algn="l" rtl="0">
              <a:spcBef>
                <a:spcPts val="0"/>
              </a:spcBef>
              <a:spcAft>
                <a:spcPts val="0"/>
              </a:spcAft>
              <a:buNone/>
            </a:pPr>
            <a:endParaRPr dirty="0"/>
          </a:p>
          <a:p>
            <a:pPr marL="0" lvl="0" indent="0" algn="l" rtl="0">
              <a:spcBef>
                <a:spcPts val="0"/>
              </a:spcBef>
              <a:spcAft>
                <a:spcPts val="0"/>
              </a:spcAft>
              <a:buNone/>
            </a:pPr>
            <a:endParaRPr dirty="0"/>
          </a:p>
        </p:txBody>
      </p:sp>
      <p:sp>
        <p:nvSpPr>
          <p:cNvPr id="51" name="Google Shape;51;g29751c01cb4_0_19: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7</a:t>
            </a:fld>
            <a:endParaRPr/>
          </a:p>
        </p:txBody>
      </p:sp>
    </p:spTree>
    <p:extLst>
      <p:ext uri="{BB962C8B-B14F-4D97-AF65-F5344CB8AC3E}">
        <p14:creationId xmlns:p14="http://schemas.microsoft.com/office/powerpoint/2010/main" val="36056145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Being an inclusive and equitable organization allows us to stay true to our stated mission and values.  And… it provides us the opportunity to make our impact in education and advocacy even stronger.</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8</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9005085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ourselves:  do we want to have exclusionary practices?</a:t>
            </a:r>
          </a:p>
          <a:p>
            <a:endParaRPr lang="en-US" dirty="0"/>
          </a:p>
          <a:p>
            <a:r>
              <a:rPr lang="en-US" dirty="0"/>
              <a:t>Young and diverse members often provide us the feedback that they are uncomfortable being part of an organization which excludes “their mothers and friends.”</a:t>
            </a:r>
          </a:p>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9</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7125108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bg>
      <p:bgPr>
        <a:blipFill>
          <a:blip r:embed="rId2">
            <a:alphaModFix/>
          </a:blip>
          <a:stretch>
            <a:fillRect/>
          </a:stretch>
        </a:blipFill>
        <a:effectLst/>
      </p:bgPr>
    </p:bg>
    <p:spTree>
      <p:nvGrpSpPr>
        <p:cNvPr id="1" name="Shape 10"/>
        <p:cNvGrpSpPr/>
        <p:nvPr/>
      </p:nvGrpSpPr>
      <p:grpSpPr>
        <a:xfrm>
          <a:off x="0" y="0"/>
          <a:ext cx="0" cy="0"/>
          <a:chOff x="0" y="0"/>
          <a:chExt cx="0" cy="0"/>
        </a:xfrm>
      </p:grpSpPr>
      <p:sp>
        <p:nvSpPr>
          <p:cNvPr id="11" name="Google Shape;11;p2"/>
          <p:cNvSpPr txBox="1">
            <a:spLocks noGrp="1"/>
          </p:cNvSpPr>
          <p:nvPr>
            <p:ph type="title"/>
          </p:nvPr>
        </p:nvSpPr>
        <p:spPr>
          <a:xfrm>
            <a:off x="628650" y="3429005"/>
            <a:ext cx="7886700" cy="1325563"/>
          </a:xfrm>
          <a:prstGeom prst="rect">
            <a:avLst/>
          </a:prstGeom>
          <a:noFill/>
          <a:ln>
            <a:noFill/>
          </a:ln>
        </p:spPr>
        <p:txBody>
          <a:bodyPr spcFirstLastPara="1" wrap="square" lIns="91425" tIns="45700" rIns="91425" bIns="45700" anchor="t" anchorCtr="0">
            <a:noAutofit/>
          </a:bodyPr>
          <a:lstStyle>
            <a:lvl1pPr marR="0" lvl="0" algn="ctr" rtl="0">
              <a:lnSpc>
                <a:spcPct val="90000"/>
              </a:lnSpc>
              <a:spcBef>
                <a:spcPts val="0"/>
              </a:spcBef>
              <a:spcAft>
                <a:spcPts val="0"/>
              </a:spcAft>
              <a:buClr>
                <a:schemeClr val="lt1"/>
              </a:buClr>
              <a:buSzPts val="3300"/>
              <a:buFont typeface="Libre Franklin Medium"/>
              <a:buNone/>
              <a:defRPr sz="3300" b="0" i="0" u="none" strike="noStrike" cap="none">
                <a:solidFill>
                  <a:schemeClr val="lt1"/>
                </a:solidFill>
                <a:latin typeface="Libre Franklin Medium"/>
                <a:ea typeface="Libre Franklin Medium"/>
                <a:cs typeface="Libre Franklin Medium"/>
                <a:sym typeface="Libre Franklin Medium"/>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blipFill>
          <a:blip r:embed="rId2">
            <a:alphaModFix/>
          </a:blip>
          <a:stretch>
            <a:fillRect/>
          </a:stretch>
        </a:blipFill>
        <a:effectLst/>
      </p:bgPr>
    </p:bg>
    <p:spTree>
      <p:nvGrpSpPr>
        <p:cNvPr id="1" name="Shape 12"/>
        <p:cNvGrpSpPr/>
        <p:nvPr/>
      </p:nvGrpSpPr>
      <p:grpSpPr>
        <a:xfrm>
          <a:off x="0" y="0"/>
          <a:ext cx="0" cy="0"/>
          <a:chOff x="0" y="0"/>
          <a:chExt cx="0" cy="0"/>
        </a:xfrm>
      </p:grpSpPr>
      <p:sp>
        <p:nvSpPr>
          <p:cNvPr id="13" name="Google Shape;13;p3"/>
          <p:cNvSpPr txBox="1">
            <a:spLocks noGrp="1"/>
          </p:cNvSpPr>
          <p:nvPr>
            <p:ph type="body" idx="1"/>
          </p:nvPr>
        </p:nvSpPr>
        <p:spPr>
          <a:xfrm>
            <a:off x="628650" y="1825625"/>
            <a:ext cx="7886700" cy="4036332"/>
          </a:xfrm>
          <a:prstGeom prst="rect">
            <a:avLst/>
          </a:prstGeom>
          <a:noFill/>
          <a:ln>
            <a:noFill/>
          </a:ln>
        </p:spPr>
        <p:txBody>
          <a:bodyPr spcFirstLastPara="1" wrap="square" lIns="91425" tIns="45700" rIns="91425" bIns="45700" anchor="t" anchorCtr="0">
            <a:noAutofit/>
          </a:bodyPr>
          <a:lstStyle>
            <a:lvl1pPr marL="457200" marR="0" lvl="0" indent="-361950" algn="l" rtl="0">
              <a:lnSpc>
                <a:spcPct val="90000"/>
              </a:lnSpc>
              <a:spcBef>
                <a:spcPts val="751"/>
              </a:spcBef>
              <a:spcAft>
                <a:spcPts val="0"/>
              </a:spcAft>
              <a:buClr>
                <a:srgbClr val="0B2346"/>
              </a:buClr>
              <a:buSzPts val="2100"/>
              <a:buFont typeface="Arial"/>
              <a:buChar char="•"/>
              <a:defRPr sz="2100" b="0" i="0" u="none" strike="noStrike" cap="none">
                <a:solidFill>
                  <a:srgbClr val="0B2346"/>
                </a:solidFill>
                <a:latin typeface="Libre Franklin"/>
                <a:ea typeface="Libre Franklin"/>
                <a:cs typeface="Libre Franklin"/>
                <a:sym typeface="Libre Franklin"/>
              </a:defRPr>
            </a:lvl1pPr>
            <a:lvl2pPr marL="914400" marR="0" lvl="1" indent="-342900" algn="l" rtl="0">
              <a:lnSpc>
                <a:spcPct val="90000"/>
              </a:lnSpc>
              <a:spcBef>
                <a:spcPts val="375"/>
              </a:spcBef>
              <a:spcAft>
                <a:spcPts val="0"/>
              </a:spcAft>
              <a:buClr>
                <a:srgbClr val="0B2346"/>
              </a:buClr>
              <a:buSzPts val="1800"/>
              <a:buFont typeface="Arial"/>
              <a:buChar char="•"/>
              <a:defRPr sz="1800" b="0" i="0" u="none" strike="noStrike" cap="none">
                <a:solidFill>
                  <a:srgbClr val="0B2346"/>
                </a:solidFill>
                <a:latin typeface="Libre Franklin"/>
                <a:ea typeface="Libre Franklin"/>
                <a:cs typeface="Libre Franklin"/>
                <a:sym typeface="Libre Franklin"/>
              </a:defRPr>
            </a:lvl2pPr>
            <a:lvl3pPr marL="1371600" marR="0" lvl="2" indent="-323850" algn="l" rtl="0">
              <a:lnSpc>
                <a:spcPct val="90000"/>
              </a:lnSpc>
              <a:spcBef>
                <a:spcPts val="375"/>
              </a:spcBef>
              <a:spcAft>
                <a:spcPts val="0"/>
              </a:spcAft>
              <a:buClr>
                <a:srgbClr val="0B2346"/>
              </a:buClr>
              <a:buSzPts val="1500"/>
              <a:buFont typeface="Arial"/>
              <a:buChar char="•"/>
              <a:defRPr sz="1500" b="0" i="0" u="none" strike="noStrike" cap="none">
                <a:solidFill>
                  <a:srgbClr val="0B2346"/>
                </a:solidFill>
                <a:latin typeface="Libre Franklin"/>
                <a:ea typeface="Libre Franklin"/>
                <a:cs typeface="Libre Franklin"/>
                <a:sym typeface="Libre Franklin"/>
              </a:defRPr>
            </a:lvl3pPr>
            <a:lvl4pPr marL="1828800" marR="0" lvl="3" indent="-314388" algn="l" rtl="0">
              <a:lnSpc>
                <a:spcPct val="90000"/>
              </a:lnSpc>
              <a:spcBef>
                <a:spcPts val="375"/>
              </a:spcBef>
              <a:spcAft>
                <a:spcPts val="0"/>
              </a:spcAft>
              <a:buClr>
                <a:srgbClr val="0B2346"/>
              </a:buClr>
              <a:buSzPts val="1351"/>
              <a:buFont typeface="Arial"/>
              <a:buChar char="•"/>
              <a:defRPr sz="1351" b="0" i="0" u="none" strike="noStrike" cap="none">
                <a:solidFill>
                  <a:srgbClr val="0B2346"/>
                </a:solidFill>
                <a:latin typeface="Libre Franklin"/>
                <a:ea typeface="Libre Franklin"/>
                <a:cs typeface="Libre Franklin"/>
                <a:sym typeface="Libre Franklin"/>
              </a:defRPr>
            </a:lvl4pPr>
            <a:lvl5pPr marL="2286000" marR="0" lvl="4" indent="-314388" algn="l" rtl="0">
              <a:lnSpc>
                <a:spcPct val="90000"/>
              </a:lnSpc>
              <a:spcBef>
                <a:spcPts val="375"/>
              </a:spcBef>
              <a:spcAft>
                <a:spcPts val="0"/>
              </a:spcAft>
              <a:buClr>
                <a:srgbClr val="0B2346"/>
              </a:buClr>
              <a:buSzPts val="1351"/>
              <a:buFont typeface="Arial"/>
              <a:buChar char="•"/>
              <a:defRPr sz="1351" b="0" i="0" u="none" strike="noStrike" cap="none">
                <a:solidFill>
                  <a:srgbClr val="0B2346"/>
                </a:solidFill>
                <a:latin typeface="Libre Franklin"/>
                <a:ea typeface="Libre Franklin"/>
                <a:cs typeface="Libre Franklin"/>
                <a:sym typeface="Libre Franklin"/>
              </a:defRPr>
            </a:lvl5pPr>
            <a:lvl6pPr marL="2743200" marR="0" lvl="5" indent="-314388" algn="l" rtl="0">
              <a:lnSpc>
                <a:spcPct val="90000"/>
              </a:lnSpc>
              <a:spcBef>
                <a:spcPts val="375"/>
              </a:spcBef>
              <a:spcAft>
                <a:spcPts val="0"/>
              </a:spcAft>
              <a:buClr>
                <a:schemeClr val="dk1"/>
              </a:buClr>
              <a:buSzPts val="1351"/>
              <a:buFont typeface="Arial"/>
              <a:buChar char="•"/>
              <a:defRPr sz="1351" b="0" i="0" u="none" strike="noStrike" cap="none">
                <a:solidFill>
                  <a:schemeClr val="dk1"/>
                </a:solidFill>
                <a:latin typeface="Libre Franklin"/>
                <a:ea typeface="Libre Franklin"/>
                <a:cs typeface="Libre Franklin"/>
                <a:sym typeface="Libre Franklin"/>
              </a:defRPr>
            </a:lvl6pPr>
            <a:lvl7pPr marL="3200400" marR="0" lvl="6" indent="-314388" algn="l" rtl="0">
              <a:lnSpc>
                <a:spcPct val="90000"/>
              </a:lnSpc>
              <a:spcBef>
                <a:spcPts val="375"/>
              </a:spcBef>
              <a:spcAft>
                <a:spcPts val="0"/>
              </a:spcAft>
              <a:buClr>
                <a:schemeClr val="dk1"/>
              </a:buClr>
              <a:buSzPts val="1351"/>
              <a:buFont typeface="Arial"/>
              <a:buChar char="•"/>
              <a:defRPr sz="1351" b="0" i="0" u="none" strike="noStrike" cap="none">
                <a:solidFill>
                  <a:schemeClr val="dk1"/>
                </a:solidFill>
                <a:latin typeface="Libre Franklin"/>
                <a:ea typeface="Libre Franklin"/>
                <a:cs typeface="Libre Franklin"/>
                <a:sym typeface="Libre Franklin"/>
              </a:defRPr>
            </a:lvl7pPr>
            <a:lvl8pPr marL="3657600" marR="0" lvl="7" indent="-314388" algn="l" rtl="0">
              <a:lnSpc>
                <a:spcPct val="90000"/>
              </a:lnSpc>
              <a:spcBef>
                <a:spcPts val="375"/>
              </a:spcBef>
              <a:spcAft>
                <a:spcPts val="0"/>
              </a:spcAft>
              <a:buClr>
                <a:schemeClr val="dk1"/>
              </a:buClr>
              <a:buSzPts val="1351"/>
              <a:buFont typeface="Arial"/>
              <a:buChar char="•"/>
              <a:defRPr sz="1351" b="0" i="0" u="none" strike="noStrike" cap="none">
                <a:solidFill>
                  <a:schemeClr val="dk1"/>
                </a:solidFill>
                <a:latin typeface="Libre Franklin"/>
                <a:ea typeface="Libre Franklin"/>
                <a:cs typeface="Libre Franklin"/>
                <a:sym typeface="Libre Franklin"/>
              </a:defRPr>
            </a:lvl8pPr>
            <a:lvl9pPr marL="4114800" marR="0" lvl="8" indent="-314388" algn="l" rtl="0">
              <a:lnSpc>
                <a:spcPct val="90000"/>
              </a:lnSpc>
              <a:spcBef>
                <a:spcPts val="375"/>
              </a:spcBef>
              <a:spcAft>
                <a:spcPts val="0"/>
              </a:spcAft>
              <a:buClr>
                <a:schemeClr val="dk1"/>
              </a:buClr>
              <a:buSzPts val="1351"/>
              <a:buFont typeface="Arial"/>
              <a:buChar char="•"/>
              <a:defRPr sz="1351" b="0" i="0" u="none" strike="noStrike" cap="none">
                <a:solidFill>
                  <a:schemeClr val="dk1"/>
                </a:solidFill>
                <a:latin typeface="Libre Franklin"/>
                <a:ea typeface="Libre Franklin"/>
                <a:cs typeface="Libre Franklin"/>
                <a:sym typeface="Libre Franklin"/>
              </a:defRPr>
            </a:lvl9pPr>
          </a:lstStyle>
          <a:p>
            <a:endParaRPr/>
          </a:p>
        </p:txBody>
      </p:sp>
      <p:sp>
        <p:nvSpPr>
          <p:cNvPr id="14" name="Google Shape;14;p3"/>
          <p:cNvSpPr txBox="1">
            <a:spLocks noGrp="1"/>
          </p:cNvSpPr>
          <p:nvPr>
            <p:ph type="title"/>
          </p:nvPr>
        </p:nvSpPr>
        <p:spPr>
          <a:xfrm>
            <a:off x="628650" y="365129"/>
            <a:ext cx="7886700" cy="1325563"/>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C23A09"/>
              </a:buClr>
              <a:buSzPts val="3300"/>
              <a:buFont typeface="Libre Franklin Medium"/>
              <a:buNone/>
              <a:defRPr sz="3300" b="0" i="0" u="none" strike="noStrike" cap="none">
                <a:solidFill>
                  <a:srgbClr val="C23A09"/>
                </a:solidFill>
                <a:latin typeface="Libre Franklin Medium"/>
                <a:ea typeface="Libre Franklin Medium"/>
                <a:cs typeface="Libre Franklin Medium"/>
                <a:sym typeface="Libre Franklin Medium"/>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bg>
      <p:bgPr>
        <a:blipFill>
          <a:blip r:embed="rId2">
            <a:alphaModFix/>
          </a:blip>
          <a:stretch>
            <a:fillRect/>
          </a:stretch>
        </a:blipFill>
        <a:effectLst/>
      </p:bgPr>
    </p:bg>
    <p:spTree>
      <p:nvGrpSpPr>
        <p:cNvPr id="1" name="Shape 15"/>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End slide">
  <p:cSld name="End slide">
    <p:bg>
      <p:bgPr>
        <a:blipFill>
          <a:blip r:embed="rId2">
            <a:alphaModFix/>
          </a:blip>
          <a:stretch>
            <a:fillRect/>
          </a:stretch>
        </a:blipFill>
        <a:effectLst/>
      </p:bgPr>
    </p:bg>
    <p:spTree>
      <p:nvGrpSpPr>
        <p:cNvPr id="1" name="Shape 16"/>
        <p:cNvGrpSpPr/>
        <p:nvPr/>
      </p:nvGrpSpPr>
      <p:grpSpPr>
        <a:xfrm>
          <a:off x="0" y="0"/>
          <a:ext cx="0" cy="0"/>
          <a:chOff x="0" y="0"/>
          <a:chExt cx="0" cy="0"/>
        </a:xfrm>
      </p:grpSpPr>
      <p:sp>
        <p:nvSpPr>
          <p:cNvPr id="17" name="Google Shape;17;p5"/>
          <p:cNvSpPr txBox="1">
            <a:spLocks noGrp="1"/>
          </p:cNvSpPr>
          <p:nvPr>
            <p:ph type="body" idx="1"/>
          </p:nvPr>
        </p:nvSpPr>
        <p:spPr>
          <a:xfrm>
            <a:off x="725729" y="3575966"/>
            <a:ext cx="7692543" cy="2678113"/>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751"/>
              </a:spcBef>
              <a:spcAft>
                <a:spcPts val="0"/>
              </a:spcAft>
              <a:buClr>
                <a:srgbClr val="0B2346"/>
              </a:buClr>
              <a:buSzPts val="2100"/>
              <a:buFont typeface="Arial"/>
              <a:buNone/>
              <a:defRPr sz="2100" b="0" i="0" u="none" strike="noStrike" cap="none">
                <a:solidFill>
                  <a:srgbClr val="0B2346"/>
                </a:solidFill>
                <a:latin typeface="Libre Franklin"/>
                <a:ea typeface="Libre Franklin"/>
                <a:cs typeface="Libre Franklin"/>
                <a:sym typeface="Libre Franklin"/>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Libre Franklin"/>
                <a:ea typeface="Libre Franklin"/>
                <a:cs typeface="Libre Franklin"/>
                <a:sym typeface="Libre Franklin"/>
              </a:defRPr>
            </a:lvl3pPr>
            <a:lvl4pPr marL="1828800" marR="0" lvl="3" indent="-314388" algn="l" rtl="0">
              <a:lnSpc>
                <a:spcPct val="90000"/>
              </a:lnSpc>
              <a:spcBef>
                <a:spcPts val="375"/>
              </a:spcBef>
              <a:spcAft>
                <a:spcPts val="0"/>
              </a:spcAft>
              <a:buClr>
                <a:schemeClr val="dk1"/>
              </a:buClr>
              <a:buSzPts val="1351"/>
              <a:buFont typeface="Arial"/>
              <a:buChar char="•"/>
              <a:defRPr sz="1351" b="0" i="0" u="none" strike="noStrike" cap="none">
                <a:solidFill>
                  <a:schemeClr val="dk1"/>
                </a:solidFill>
                <a:latin typeface="Libre Franklin"/>
                <a:ea typeface="Libre Franklin"/>
                <a:cs typeface="Libre Franklin"/>
                <a:sym typeface="Libre Franklin"/>
              </a:defRPr>
            </a:lvl4pPr>
            <a:lvl5pPr marL="2286000" marR="0" lvl="4" indent="-314388" algn="l" rtl="0">
              <a:lnSpc>
                <a:spcPct val="90000"/>
              </a:lnSpc>
              <a:spcBef>
                <a:spcPts val="375"/>
              </a:spcBef>
              <a:spcAft>
                <a:spcPts val="0"/>
              </a:spcAft>
              <a:buClr>
                <a:schemeClr val="dk1"/>
              </a:buClr>
              <a:buSzPts val="1351"/>
              <a:buFont typeface="Arial"/>
              <a:buChar char="•"/>
              <a:defRPr sz="1351" b="0" i="0" u="none" strike="noStrike" cap="none">
                <a:solidFill>
                  <a:schemeClr val="dk1"/>
                </a:solidFill>
                <a:latin typeface="Libre Franklin"/>
                <a:ea typeface="Libre Franklin"/>
                <a:cs typeface="Libre Franklin"/>
                <a:sym typeface="Libre Franklin"/>
              </a:defRPr>
            </a:lvl5pPr>
            <a:lvl6pPr marL="2743200" marR="0" lvl="5" indent="-314388" algn="l" rtl="0">
              <a:lnSpc>
                <a:spcPct val="90000"/>
              </a:lnSpc>
              <a:spcBef>
                <a:spcPts val="375"/>
              </a:spcBef>
              <a:spcAft>
                <a:spcPts val="0"/>
              </a:spcAft>
              <a:buClr>
                <a:schemeClr val="dk1"/>
              </a:buClr>
              <a:buSzPts val="1351"/>
              <a:buFont typeface="Arial"/>
              <a:buChar char="•"/>
              <a:defRPr sz="1351" b="0" i="0" u="none" strike="noStrike" cap="none">
                <a:solidFill>
                  <a:schemeClr val="dk1"/>
                </a:solidFill>
                <a:latin typeface="Libre Franklin"/>
                <a:ea typeface="Libre Franklin"/>
                <a:cs typeface="Libre Franklin"/>
                <a:sym typeface="Libre Franklin"/>
              </a:defRPr>
            </a:lvl6pPr>
            <a:lvl7pPr marL="3200400" marR="0" lvl="6" indent="-314388" algn="l" rtl="0">
              <a:lnSpc>
                <a:spcPct val="90000"/>
              </a:lnSpc>
              <a:spcBef>
                <a:spcPts val="375"/>
              </a:spcBef>
              <a:spcAft>
                <a:spcPts val="0"/>
              </a:spcAft>
              <a:buClr>
                <a:schemeClr val="dk1"/>
              </a:buClr>
              <a:buSzPts val="1351"/>
              <a:buFont typeface="Arial"/>
              <a:buChar char="•"/>
              <a:defRPr sz="1351" b="0" i="0" u="none" strike="noStrike" cap="none">
                <a:solidFill>
                  <a:schemeClr val="dk1"/>
                </a:solidFill>
                <a:latin typeface="Libre Franklin"/>
                <a:ea typeface="Libre Franklin"/>
                <a:cs typeface="Libre Franklin"/>
                <a:sym typeface="Libre Franklin"/>
              </a:defRPr>
            </a:lvl7pPr>
            <a:lvl8pPr marL="3657600" marR="0" lvl="7" indent="-314388" algn="l" rtl="0">
              <a:lnSpc>
                <a:spcPct val="90000"/>
              </a:lnSpc>
              <a:spcBef>
                <a:spcPts val="375"/>
              </a:spcBef>
              <a:spcAft>
                <a:spcPts val="0"/>
              </a:spcAft>
              <a:buClr>
                <a:schemeClr val="dk1"/>
              </a:buClr>
              <a:buSzPts val="1351"/>
              <a:buFont typeface="Arial"/>
              <a:buChar char="•"/>
              <a:defRPr sz="1351" b="0" i="0" u="none" strike="noStrike" cap="none">
                <a:solidFill>
                  <a:schemeClr val="dk1"/>
                </a:solidFill>
                <a:latin typeface="Libre Franklin"/>
                <a:ea typeface="Libre Franklin"/>
                <a:cs typeface="Libre Franklin"/>
                <a:sym typeface="Libre Franklin"/>
              </a:defRPr>
            </a:lvl8pPr>
            <a:lvl9pPr marL="4114800" marR="0" lvl="8" indent="-314388" algn="l" rtl="0">
              <a:lnSpc>
                <a:spcPct val="90000"/>
              </a:lnSpc>
              <a:spcBef>
                <a:spcPts val="375"/>
              </a:spcBef>
              <a:spcAft>
                <a:spcPts val="0"/>
              </a:spcAft>
              <a:buClr>
                <a:schemeClr val="dk1"/>
              </a:buClr>
              <a:buSzPts val="1351"/>
              <a:buFont typeface="Arial"/>
              <a:buChar char="•"/>
              <a:defRPr sz="1351" b="0" i="0" u="none" strike="noStrike" cap="none">
                <a:solidFill>
                  <a:schemeClr val="dk1"/>
                </a:solidFill>
                <a:latin typeface="Libre Franklin"/>
                <a:ea typeface="Libre Franklin"/>
                <a:cs typeface="Libre Franklin"/>
                <a:sym typeface="Libre Franklin"/>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8"/>
        <p:cNvGrpSpPr/>
        <p:nvPr/>
      </p:nvGrpSpPr>
      <p:grpSpPr>
        <a:xfrm>
          <a:off x="0" y="0"/>
          <a:ext cx="0" cy="0"/>
          <a:chOff x="0" y="0"/>
          <a:chExt cx="0" cy="0"/>
        </a:xfrm>
      </p:grpSpPr>
      <p:sp>
        <p:nvSpPr>
          <p:cNvPr id="19" name="Google Shape;19;p6"/>
          <p:cNvSpPr txBox="1">
            <a:spLocks noGrp="1"/>
          </p:cNvSpPr>
          <p:nvPr>
            <p:ph type="title"/>
          </p:nvPr>
        </p:nvSpPr>
        <p:spPr>
          <a:xfrm>
            <a:off x="0" y="0"/>
            <a:ext cx="3000000" cy="300000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lt1"/>
              </a:buClr>
              <a:buSzPts val="3300"/>
              <a:buFont typeface="Libre Franklin Medium"/>
              <a:buNone/>
              <a:defRPr sz="3300" b="0" i="0" u="none" strike="noStrike" cap="none">
                <a:solidFill>
                  <a:schemeClr val="lt1"/>
                </a:solidFill>
                <a:latin typeface="Libre Franklin Medium"/>
                <a:ea typeface="Libre Franklin Medium"/>
                <a:cs typeface="Libre Franklin Medium"/>
                <a:sym typeface="Libre Franklin Medium"/>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3"/>
        <p:cNvGrpSpPr/>
        <p:nvPr/>
      </p:nvGrpSpPr>
      <p:grpSpPr>
        <a:xfrm>
          <a:off x="0" y="0"/>
          <a:ext cx="0" cy="0"/>
          <a:chOff x="0" y="0"/>
          <a:chExt cx="0" cy="0"/>
        </a:xfrm>
      </p:grpSpPr>
      <p:sp>
        <p:nvSpPr>
          <p:cNvPr id="24" name="Google Shape;24;p7"/>
          <p:cNvSpPr txBox="1">
            <a:spLocks noGrp="1"/>
          </p:cNvSpPr>
          <p:nvPr>
            <p:ph type="title"/>
          </p:nvPr>
        </p:nvSpPr>
        <p:spPr>
          <a:xfrm>
            <a:off x="0" y="3853544"/>
            <a:ext cx="9144000" cy="1420587"/>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lt1"/>
              </a:buClr>
              <a:buSzPts val="6000"/>
              <a:buFont typeface="Libre Franklin Medium"/>
              <a:buNone/>
            </a:pPr>
            <a:r>
              <a:rPr lang="en-US" sz="6000" dirty="0">
                <a:latin typeface="Franklin Gothic Medium" panose="020B0603020102020204" pitchFamily="34" charset="0"/>
              </a:rPr>
              <a:t>Open Membership</a:t>
            </a:r>
            <a:endParaRPr dirty="0">
              <a:latin typeface="Franklin Gothic Medium" panose="020B06030201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24"/>
          <p:cNvSpPr txBox="1">
            <a:spLocks noGrp="1"/>
          </p:cNvSpPr>
          <p:nvPr>
            <p:ph type="title"/>
          </p:nvPr>
        </p:nvSpPr>
        <p:spPr>
          <a:xfrm>
            <a:off x="628650" y="254002"/>
            <a:ext cx="7886700" cy="1006471"/>
          </a:xfrm>
          <a:prstGeom prst="rect">
            <a:avLst/>
          </a:prstGeom>
          <a:noFill/>
          <a:ln>
            <a:noFill/>
          </a:ln>
        </p:spPr>
        <p:txBody>
          <a:bodyPr spcFirstLastPara="1" wrap="square" lIns="91425" tIns="45700" rIns="91425" bIns="45700" anchor="t" anchorCtr="0">
            <a:noAutofit/>
          </a:bodyPr>
          <a:lstStyle/>
          <a:p>
            <a:pPr marL="0" lvl="0" indent="0" rtl="0">
              <a:lnSpc>
                <a:spcPct val="90000"/>
              </a:lnSpc>
              <a:spcBef>
                <a:spcPts val="0"/>
              </a:spcBef>
              <a:spcAft>
                <a:spcPts val="0"/>
              </a:spcAft>
              <a:buClr>
                <a:srgbClr val="C23A09"/>
              </a:buClr>
              <a:buSzPts val="6000"/>
              <a:buFont typeface="Libre Franklin Medium"/>
              <a:buNone/>
            </a:pPr>
            <a:r>
              <a:rPr lang="en-US" sz="4800" b="1" dirty="0"/>
              <a:t>Here is How it Works</a:t>
            </a:r>
            <a:endParaRPr sz="4800" b="1" dirty="0"/>
          </a:p>
        </p:txBody>
      </p:sp>
      <p:sp>
        <p:nvSpPr>
          <p:cNvPr id="2" name="TextBox 1"/>
          <p:cNvSpPr txBox="1"/>
          <p:nvPr/>
        </p:nvSpPr>
        <p:spPr>
          <a:xfrm>
            <a:off x="947451" y="1388125"/>
            <a:ext cx="7439313" cy="4401205"/>
          </a:xfrm>
          <a:prstGeom prst="rect">
            <a:avLst/>
          </a:prstGeom>
          <a:noFill/>
        </p:spPr>
        <p:txBody>
          <a:bodyPr wrap="square" rtlCol="0">
            <a:spAutoFit/>
          </a:bodyPr>
          <a:lstStyle/>
          <a:p>
            <a:pPr marL="285750" indent="-285750">
              <a:buFont typeface="Arial" panose="020B0604020202020204" pitchFamily="34" charset="0"/>
              <a:buChar char="•"/>
            </a:pPr>
            <a:r>
              <a:rPr lang="en-US" sz="2000" dirty="0">
                <a:latin typeface="Franklin Gothic Book" panose="020B0503020102020204" pitchFamily="34" charset="0"/>
              </a:rPr>
              <a:t>Voting begins early April –Mid May</a:t>
            </a:r>
          </a:p>
          <a:p>
            <a:pPr marL="285750" indent="-285750">
              <a:buFont typeface="Arial" panose="020B0604020202020204" pitchFamily="34" charset="0"/>
              <a:buChar char="•"/>
            </a:pPr>
            <a:r>
              <a:rPr lang="en-US" sz="2000" dirty="0">
                <a:latin typeface="Franklin Gothic Book" panose="020B0503020102020204" pitchFamily="34" charset="0"/>
              </a:rPr>
              <a:t>Confirm you are receiving emails from AAUW National.  If not, please work with your Branch leadership to  ensure this is enabled.</a:t>
            </a:r>
          </a:p>
          <a:p>
            <a:pPr marL="285750" indent="-285750">
              <a:buFont typeface="Arial" panose="020B0604020202020204" pitchFamily="34" charset="0"/>
              <a:buChar char="•"/>
            </a:pPr>
            <a:r>
              <a:rPr lang="en-US" sz="2000" dirty="0">
                <a:latin typeface="Franklin Gothic Book" panose="020B0503020102020204" pitchFamily="34" charset="0"/>
              </a:rPr>
              <a:t>An email (along with email reminders) will be sent to you.  It will include a link that allows you to vote.  It is not necessary to have an AAUW Community Hub account to vote.</a:t>
            </a:r>
          </a:p>
          <a:p>
            <a:pPr marL="285750" indent="-285750">
              <a:buFont typeface="Arial" panose="020B0604020202020204" pitchFamily="34" charset="0"/>
              <a:buChar char="•"/>
            </a:pPr>
            <a:r>
              <a:rPr lang="en-US" sz="2000" dirty="0">
                <a:latin typeface="Franklin Gothic Book" panose="020B0503020102020204" pitchFamily="34" charset="0"/>
              </a:rPr>
              <a:t>Paper ballots with instructions will be sent to those without email addresses. </a:t>
            </a:r>
          </a:p>
          <a:p>
            <a:pPr marL="285750" indent="-285750">
              <a:buFont typeface="Arial" panose="020B0604020202020204" pitchFamily="34" charset="0"/>
              <a:buChar char="•"/>
            </a:pPr>
            <a:r>
              <a:rPr lang="en-US" sz="2000" dirty="0">
                <a:latin typeface="Franklin Gothic Book" panose="020B0503020102020204" pitchFamily="34" charset="0"/>
              </a:rPr>
              <a:t>If you need help casting your vote on line, please let your Branch leadership know. </a:t>
            </a:r>
          </a:p>
          <a:p>
            <a:pPr marL="285750" indent="-285750">
              <a:buFont typeface="Arial" panose="020B0604020202020204" pitchFamily="34" charset="0"/>
              <a:buChar char="•"/>
            </a:pPr>
            <a:endParaRPr lang="en-US" sz="2000" dirty="0">
              <a:latin typeface="Franklin Gothic Book" panose="020B0503020102020204" pitchFamily="34" charset="0"/>
            </a:endParaRPr>
          </a:p>
          <a:p>
            <a:pPr algn="ctr"/>
            <a:r>
              <a:rPr lang="en-US" sz="2000" b="1" dirty="0">
                <a:latin typeface="Franklin Gothic Book" panose="020B0503020102020204" pitchFamily="34" charset="0"/>
              </a:rPr>
              <a:t>PLEASE VOTE AND WE APPRECIATE YOUR SUPPORT!!</a:t>
            </a:r>
          </a:p>
          <a:p>
            <a:pPr algn="ctr"/>
            <a:r>
              <a:rPr lang="en-US" sz="2000" b="1" dirty="0">
                <a:latin typeface="Franklin Gothic Book" panose="020B0503020102020204" pitchFamily="34" charset="0"/>
              </a:rPr>
              <a:t>Questions: info@openaauw.org</a:t>
            </a:r>
          </a:p>
        </p:txBody>
      </p:sp>
    </p:spTree>
    <p:extLst>
      <p:ext uri="{BB962C8B-B14F-4D97-AF65-F5344CB8AC3E}">
        <p14:creationId xmlns:p14="http://schemas.microsoft.com/office/powerpoint/2010/main" val="478063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9"/>
        <p:cNvGrpSpPr/>
        <p:nvPr/>
      </p:nvGrpSpPr>
      <p:grpSpPr>
        <a:xfrm>
          <a:off x="0" y="0"/>
          <a:ext cx="0" cy="0"/>
          <a:chOff x="0" y="0"/>
          <a:chExt cx="0" cy="0"/>
        </a:xfrm>
      </p:grpSpPr>
      <p:sp>
        <p:nvSpPr>
          <p:cNvPr id="30" name="Google Shape;30;p8"/>
          <p:cNvSpPr txBox="1">
            <a:spLocks noGrp="1"/>
          </p:cNvSpPr>
          <p:nvPr>
            <p:ph type="body" idx="1"/>
          </p:nvPr>
        </p:nvSpPr>
        <p:spPr>
          <a:xfrm>
            <a:off x="628650" y="1427411"/>
            <a:ext cx="7886700" cy="4610339"/>
          </a:xfrm>
          <a:prstGeom prst="rect">
            <a:avLst/>
          </a:prstGeom>
        </p:spPr>
        <p:txBody>
          <a:bodyPr spcFirstLastPara="1" wrap="square" lIns="91425" tIns="45700" rIns="91425" bIns="45700" anchor="t" anchorCtr="0">
            <a:noAutofit/>
          </a:bodyPr>
          <a:lstStyle/>
          <a:p>
            <a:pPr marL="342900" indent="-342900">
              <a:lnSpc>
                <a:spcPct val="100000"/>
              </a:lnSpc>
            </a:pPr>
            <a:r>
              <a:rPr lang="en-US" sz="2200" dirty="0">
                <a:latin typeface="Franklin Gothic Book" panose="020B0503020102020204" pitchFamily="34" charset="0"/>
              </a:rPr>
              <a:t>In April, 2024, AAUW members will vote to eliminate AAUW’s degree requirement for membership.</a:t>
            </a:r>
            <a:endParaRPr sz="2200" dirty="0">
              <a:latin typeface="Franklin Gothic Book" panose="020B0503020102020204" pitchFamily="34" charset="0"/>
            </a:endParaRPr>
          </a:p>
          <a:p>
            <a:pPr marL="0" lvl="0" indent="0" algn="l" rtl="0">
              <a:lnSpc>
                <a:spcPct val="100000"/>
              </a:lnSpc>
              <a:spcBef>
                <a:spcPts val="751"/>
              </a:spcBef>
              <a:spcAft>
                <a:spcPts val="0"/>
              </a:spcAft>
              <a:buNone/>
            </a:pPr>
            <a:endParaRPr sz="2200" dirty="0">
              <a:latin typeface="Franklin Gothic Book" panose="020B0503020102020204" pitchFamily="34" charset="0"/>
            </a:endParaRPr>
          </a:p>
          <a:p>
            <a:pPr marL="342900" indent="-342900">
              <a:lnSpc>
                <a:spcPct val="100000"/>
              </a:lnSpc>
            </a:pPr>
            <a:r>
              <a:rPr lang="en-US" sz="2200" dirty="0">
                <a:latin typeface="Franklin Gothic Book" panose="020B0503020102020204" pitchFamily="34" charset="0"/>
              </a:rPr>
              <a:t>AAUW’s National Board, Governance Committee and Inclusion and Equity Committee support this change.</a:t>
            </a:r>
          </a:p>
          <a:p>
            <a:pPr marL="342900" indent="-342900">
              <a:lnSpc>
                <a:spcPct val="100000"/>
              </a:lnSpc>
            </a:pPr>
            <a:endParaRPr lang="en-US" sz="2200" dirty="0">
              <a:latin typeface="Franklin Gothic Book" panose="020B0503020102020204" pitchFamily="34" charset="0"/>
            </a:endParaRPr>
          </a:p>
          <a:p>
            <a:pPr marL="342900" indent="-342900">
              <a:lnSpc>
                <a:spcPct val="100000"/>
              </a:lnSpc>
            </a:pPr>
            <a:r>
              <a:rPr lang="en-US" sz="2200" dirty="0">
                <a:latin typeface="Franklin Gothic Book" panose="020B0503020102020204" pitchFamily="34" charset="0"/>
              </a:rPr>
              <a:t>Today we will review:</a:t>
            </a:r>
          </a:p>
          <a:p>
            <a:pPr marL="800100" lvl="1">
              <a:lnSpc>
                <a:spcPct val="100000"/>
              </a:lnSpc>
              <a:buFont typeface="+mj-lt"/>
              <a:buAutoNum type="arabicPeriod"/>
            </a:pPr>
            <a:r>
              <a:rPr lang="en-US" sz="2200" dirty="0">
                <a:latin typeface="Franklin Gothic Book" panose="020B0503020102020204" pitchFamily="34" charset="0"/>
              </a:rPr>
              <a:t>How AAUW has an ongoing history of  increasing inclusivity with its members</a:t>
            </a:r>
          </a:p>
          <a:p>
            <a:pPr marL="800100" lvl="1">
              <a:lnSpc>
                <a:spcPct val="100000"/>
              </a:lnSpc>
              <a:buFont typeface="+mj-lt"/>
              <a:buAutoNum type="arabicPeriod"/>
            </a:pPr>
            <a:r>
              <a:rPr lang="en-US" sz="2200" dirty="0">
                <a:latin typeface="Franklin Gothic Book" panose="020B0503020102020204" pitchFamily="34" charset="0"/>
              </a:rPr>
              <a:t>The benefits of the change; and</a:t>
            </a:r>
          </a:p>
          <a:p>
            <a:pPr marL="800100" lvl="1">
              <a:lnSpc>
                <a:spcPct val="100000"/>
              </a:lnSpc>
              <a:buFont typeface="+mj-lt"/>
              <a:buAutoNum type="arabicPeriod"/>
            </a:pPr>
            <a:r>
              <a:rPr lang="en-US" sz="2200" dirty="0">
                <a:latin typeface="Franklin Gothic Book" panose="020B0503020102020204" pitchFamily="34" charset="0"/>
              </a:rPr>
              <a:t>Next steps</a:t>
            </a:r>
          </a:p>
          <a:p>
            <a:pPr marL="800100" lvl="1">
              <a:lnSpc>
                <a:spcPct val="100000"/>
              </a:lnSpc>
              <a:buFont typeface="+mj-lt"/>
              <a:buAutoNum type="arabicPeriod"/>
            </a:pPr>
            <a:endParaRPr dirty="0"/>
          </a:p>
          <a:p>
            <a:pPr marL="0" lvl="0" indent="0" algn="ctr" rtl="0">
              <a:spcBef>
                <a:spcPts val="751"/>
              </a:spcBef>
              <a:spcAft>
                <a:spcPts val="0"/>
              </a:spcAft>
              <a:buNone/>
            </a:pPr>
            <a:br>
              <a:rPr lang="en-US" sz="1200" i="1" dirty="0"/>
            </a:br>
            <a:br>
              <a:rPr lang="en-US" i="1" dirty="0"/>
            </a:br>
            <a:endParaRPr i="1" dirty="0"/>
          </a:p>
          <a:p>
            <a:pPr marL="0" lvl="0" indent="0" algn="l" rtl="0">
              <a:spcBef>
                <a:spcPts val="751"/>
              </a:spcBef>
              <a:spcAft>
                <a:spcPts val="0"/>
              </a:spcAft>
              <a:buNone/>
            </a:pPr>
            <a:endParaRPr dirty="0"/>
          </a:p>
        </p:txBody>
      </p:sp>
      <p:sp>
        <p:nvSpPr>
          <p:cNvPr id="31" name="Google Shape;31;p8"/>
          <p:cNvSpPr txBox="1">
            <a:spLocks noGrp="1"/>
          </p:cNvSpPr>
          <p:nvPr>
            <p:ph type="title"/>
          </p:nvPr>
        </p:nvSpPr>
        <p:spPr>
          <a:xfrm>
            <a:off x="628650" y="643677"/>
            <a:ext cx="7886700" cy="783734"/>
          </a:xfrm>
          <a:prstGeom prst="rect">
            <a:avLst/>
          </a:prstGeom>
        </p:spPr>
        <p:txBody>
          <a:bodyPr spcFirstLastPara="1" wrap="square" lIns="91425" tIns="45700" rIns="91425" bIns="45700" anchor="t" anchorCtr="0">
            <a:noAutofit/>
          </a:bodyPr>
          <a:lstStyle/>
          <a:p>
            <a:pPr marL="0" lvl="0" indent="0" rtl="0">
              <a:spcBef>
                <a:spcPts val="0"/>
              </a:spcBef>
              <a:spcAft>
                <a:spcPts val="0"/>
              </a:spcAft>
              <a:buNone/>
            </a:pPr>
            <a:r>
              <a:rPr lang="en-US" b="1" dirty="0"/>
              <a:t> Why Are We Here?</a:t>
            </a:r>
            <a:endParaRPr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6"/>
        <p:cNvGrpSpPr/>
        <p:nvPr/>
      </p:nvGrpSpPr>
      <p:grpSpPr>
        <a:xfrm>
          <a:off x="0" y="0"/>
          <a:ext cx="0" cy="0"/>
          <a:chOff x="0" y="0"/>
          <a:chExt cx="0" cy="0"/>
        </a:xfrm>
      </p:grpSpPr>
      <p:sp>
        <p:nvSpPr>
          <p:cNvPr id="37" name="Google Shape;37;p9"/>
          <p:cNvSpPr txBox="1">
            <a:spLocks noGrp="1"/>
          </p:cNvSpPr>
          <p:nvPr>
            <p:ph type="title"/>
          </p:nvPr>
        </p:nvSpPr>
        <p:spPr>
          <a:xfrm>
            <a:off x="814388" y="578204"/>
            <a:ext cx="7886700" cy="1325563"/>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C23A09"/>
              </a:buClr>
              <a:buSzPts val="3300"/>
              <a:buFont typeface="Libre Franklin Medium"/>
              <a:buNone/>
            </a:pPr>
            <a:r>
              <a:rPr lang="en-US" b="1" dirty="0"/>
              <a:t>            First, What Do We Stand For?</a:t>
            </a:r>
            <a:br>
              <a:rPr lang="en-US" b="1" dirty="0"/>
            </a:br>
            <a:r>
              <a:rPr lang="en-US" b="1" dirty="0"/>
              <a:t>	      </a:t>
            </a:r>
            <a:r>
              <a:rPr lang="en-US" sz="2400" b="1" dirty="0"/>
              <a:t> AAUW Purpose, Vision, and Values</a:t>
            </a:r>
            <a:endParaRPr b="1" dirty="0"/>
          </a:p>
        </p:txBody>
      </p:sp>
      <p:sp>
        <p:nvSpPr>
          <p:cNvPr id="38" name="Google Shape;38;p9"/>
          <p:cNvSpPr txBox="1">
            <a:spLocks noGrp="1"/>
          </p:cNvSpPr>
          <p:nvPr>
            <p:ph type="body" idx="1"/>
          </p:nvPr>
        </p:nvSpPr>
        <p:spPr>
          <a:xfrm>
            <a:off x="814388" y="1903767"/>
            <a:ext cx="7886700" cy="4619311"/>
          </a:xfrm>
          <a:prstGeom prst="rect">
            <a:avLst/>
          </a:prstGeom>
          <a:noFill/>
          <a:ln>
            <a:noFill/>
          </a:ln>
        </p:spPr>
        <p:txBody>
          <a:bodyPr spcFirstLastPara="1" wrap="square" lIns="91425" tIns="45700" rIns="91425" bIns="45700" anchor="t" anchorCtr="0">
            <a:noAutofit/>
          </a:bodyPr>
          <a:lstStyle/>
          <a:p>
            <a:pPr marL="1938338" lvl="0" indent="-1938338" algn="l" rtl="0">
              <a:lnSpc>
                <a:spcPct val="90000"/>
              </a:lnSpc>
              <a:spcBef>
                <a:spcPts val="0"/>
              </a:spcBef>
              <a:spcAft>
                <a:spcPts val="0"/>
              </a:spcAft>
              <a:buClr>
                <a:srgbClr val="0B2346"/>
              </a:buClr>
              <a:buSzPts val="3000"/>
              <a:buNone/>
              <a:tabLst>
                <a:tab pos="1938338" algn="l"/>
              </a:tabLst>
            </a:pPr>
            <a:r>
              <a:rPr lang="en-US" sz="2800" b="1" dirty="0">
                <a:solidFill>
                  <a:schemeClr val="bg2"/>
                </a:solidFill>
                <a:latin typeface="Franklin Gothic Book" panose="020B0503020102020204" pitchFamily="34" charset="0"/>
              </a:rPr>
              <a:t>Purpose:	</a:t>
            </a:r>
            <a:r>
              <a:rPr lang="en-US" sz="2800" dirty="0">
                <a:solidFill>
                  <a:schemeClr val="bg2"/>
                </a:solidFill>
                <a:latin typeface="Franklin Gothic Book" panose="020B0503020102020204" pitchFamily="34" charset="0"/>
              </a:rPr>
              <a:t>To advance gender equity for women and girls through research, education, and advocacy.</a:t>
            </a:r>
            <a:endParaRPr sz="2800" dirty="0">
              <a:solidFill>
                <a:schemeClr val="bg2"/>
              </a:solidFill>
              <a:latin typeface="Franklin Gothic Book" panose="020B0503020102020204" pitchFamily="34" charset="0"/>
            </a:endParaRPr>
          </a:p>
          <a:p>
            <a:pPr marL="1938338" lvl="0" indent="-1938338" algn="l" rtl="0">
              <a:lnSpc>
                <a:spcPct val="90000"/>
              </a:lnSpc>
              <a:spcBef>
                <a:spcPts val="2551"/>
              </a:spcBef>
              <a:spcAft>
                <a:spcPts val="0"/>
              </a:spcAft>
              <a:buClr>
                <a:srgbClr val="0B2346"/>
              </a:buClr>
              <a:buSzPts val="3000"/>
              <a:buNone/>
              <a:tabLst>
                <a:tab pos="1938338" algn="l"/>
              </a:tabLst>
            </a:pPr>
            <a:r>
              <a:rPr lang="en-US" sz="2800" b="1" dirty="0">
                <a:solidFill>
                  <a:schemeClr val="bg2"/>
                </a:solidFill>
                <a:latin typeface="Franklin Gothic Book" panose="020B0503020102020204" pitchFamily="34" charset="0"/>
              </a:rPr>
              <a:t>Vision:</a:t>
            </a:r>
            <a:r>
              <a:rPr lang="en-US" sz="2800" dirty="0">
                <a:solidFill>
                  <a:schemeClr val="bg2"/>
                </a:solidFill>
                <a:latin typeface="Franklin Gothic Book" panose="020B0503020102020204" pitchFamily="34" charset="0"/>
              </a:rPr>
              <a:t>	Equity for all</a:t>
            </a:r>
            <a:endParaRPr sz="2800" dirty="0">
              <a:solidFill>
                <a:schemeClr val="bg2"/>
              </a:solidFill>
              <a:latin typeface="Franklin Gothic Book" panose="020B0503020102020204" pitchFamily="34" charset="0"/>
            </a:endParaRPr>
          </a:p>
          <a:p>
            <a:pPr marL="1938338" lvl="0" indent="-1938338" algn="l" rtl="0">
              <a:lnSpc>
                <a:spcPct val="90000"/>
              </a:lnSpc>
              <a:spcBef>
                <a:spcPts val="2551"/>
              </a:spcBef>
              <a:spcAft>
                <a:spcPts val="0"/>
              </a:spcAft>
              <a:buClr>
                <a:srgbClr val="0B2346"/>
              </a:buClr>
              <a:buSzPts val="3000"/>
              <a:buNone/>
              <a:tabLst>
                <a:tab pos="1938338" algn="l"/>
              </a:tabLst>
            </a:pPr>
            <a:r>
              <a:rPr lang="en-US" sz="2800" b="1" dirty="0">
                <a:solidFill>
                  <a:schemeClr val="bg2"/>
                </a:solidFill>
                <a:latin typeface="Franklin Gothic Book" panose="020B0503020102020204" pitchFamily="34" charset="0"/>
              </a:rPr>
              <a:t>Values: </a:t>
            </a:r>
            <a:r>
              <a:rPr lang="en-US" sz="2800" dirty="0">
                <a:solidFill>
                  <a:schemeClr val="bg2"/>
                </a:solidFill>
                <a:latin typeface="Franklin Gothic Book" panose="020B0503020102020204" pitchFamily="34" charset="0"/>
              </a:rPr>
              <a:t>	Nonpartisan. Fact-based. Integrity. Inclusion and Intersectionality.</a:t>
            </a:r>
            <a:endParaRPr sz="2800" dirty="0">
              <a:solidFill>
                <a:schemeClr val="bg2"/>
              </a:solidFill>
              <a:latin typeface="Franklin Gothic Book" panose="020B0503020102020204" pitchFamily="34" charset="0"/>
            </a:endParaRPr>
          </a:p>
          <a:p>
            <a:pPr marL="1938338" lvl="0" indent="-1938338" algn="l" rtl="0">
              <a:lnSpc>
                <a:spcPct val="90000"/>
              </a:lnSpc>
              <a:spcBef>
                <a:spcPts val="2551"/>
              </a:spcBef>
              <a:spcAft>
                <a:spcPts val="0"/>
              </a:spcAft>
              <a:buClr>
                <a:srgbClr val="0B2346"/>
              </a:buClr>
              <a:buSzPts val="3000"/>
              <a:buNone/>
              <a:tabLst>
                <a:tab pos="1938338" algn="l"/>
              </a:tabLst>
            </a:pPr>
            <a:endParaRPr sz="3000" dirty="0"/>
          </a:p>
        </p:txBody>
      </p:sp>
      <p:sp>
        <p:nvSpPr>
          <p:cNvPr id="39" name="Google Shape;39;p9"/>
          <p:cNvSpPr txBox="1"/>
          <p:nvPr/>
        </p:nvSpPr>
        <p:spPr>
          <a:xfrm>
            <a:off x="628650" y="1568846"/>
            <a:ext cx="1739412" cy="76405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sz="3000" b="1" dirty="0">
              <a:solidFill>
                <a:schemeClr val="bg2"/>
              </a:solidFill>
              <a:latin typeface="Libre Franklin" pitchFamily="2" charset="77"/>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4"/>
        <p:cNvGrpSpPr/>
        <p:nvPr/>
      </p:nvGrpSpPr>
      <p:grpSpPr>
        <a:xfrm>
          <a:off x="0" y="0"/>
          <a:ext cx="0" cy="0"/>
          <a:chOff x="0" y="0"/>
          <a:chExt cx="0" cy="0"/>
        </a:xfrm>
      </p:grpSpPr>
      <p:sp>
        <p:nvSpPr>
          <p:cNvPr id="45" name="Google Shape;45;p10"/>
          <p:cNvSpPr txBox="1">
            <a:spLocks noGrp="1"/>
          </p:cNvSpPr>
          <p:nvPr>
            <p:ph type="body" idx="1"/>
          </p:nvPr>
        </p:nvSpPr>
        <p:spPr>
          <a:xfrm>
            <a:off x="750096" y="1208314"/>
            <a:ext cx="7586663" cy="4956926"/>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endParaRPr lang="en-US" sz="2400" b="1" dirty="0">
              <a:solidFill>
                <a:srgbClr val="695D46"/>
              </a:solidFill>
              <a:latin typeface="Libre Franklin" pitchFamily="2" charset="77"/>
              <a:ea typeface="Open Sans"/>
              <a:cs typeface="Open Sans"/>
              <a:sym typeface="Open Sans"/>
            </a:endParaRPr>
          </a:p>
          <a:p>
            <a:pPr marL="0" lvl="0" indent="0" algn="l" rtl="0">
              <a:lnSpc>
                <a:spcPct val="115000"/>
              </a:lnSpc>
              <a:spcBef>
                <a:spcPts val="0"/>
              </a:spcBef>
              <a:spcAft>
                <a:spcPts val="0"/>
              </a:spcAft>
              <a:buClr>
                <a:schemeClr val="dk1"/>
              </a:buClr>
              <a:buSzPts val="1100"/>
              <a:buFont typeface="Arial"/>
              <a:buNone/>
            </a:pPr>
            <a:r>
              <a:rPr lang="en-US" sz="2400" b="1" dirty="0">
                <a:solidFill>
                  <a:srgbClr val="695D46"/>
                </a:solidFill>
                <a:latin typeface="Libre Franklin" pitchFamily="2" charset="77"/>
                <a:ea typeface="Open Sans"/>
                <a:cs typeface="Open Sans"/>
                <a:sym typeface="Open Sans"/>
              </a:rPr>
              <a:t>In the Past:</a:t>
            </a:r>
            <a:endParaRPr sz="2400" b="1" dirty="0">
              <a:solidFill>
                <a:srgbClr val="695D46"/>
              </a:solidFill>
              <a:latin typeface="Libre Franklin" pitchFamily="2" charset="77"/>
              <a:ea typeface="Open Sans"/>
              <a:cs typeface="Open Sans"/>
              <a:sym typeface="Open Sans"/>
            </a:endParaRPr>
          </a:p>
          <a:p>
            <a:pPr marL="457200" lvl="0" indent="-342900" algn="l" rtl="0">
              <a:lnSpc>
                <a:spcPct val="115000"/>
              </a:lnSpc>
              <a:spcBef>
                <a:spcPts val="1200"/>
              </a:spcBef>
              <a:spcAft>
                <a:spcPts val="0"/>
              </a:spcAft>
              <a:buClr>
                <a:srgbClr val="695D46"/>
              </a:buClr>
              <a:buSzPts val="1800"/>
              <a:buFont typeface="Wingdings" pitchFamily="2" charset="2"/>
              <a:buChar char="§"/>
            </a:pPr>
            <a:r>
              <a:rPr lang="en-US" sz="1800" b="0" i="0" dirty="0">
                <a:solidFill>
                  <a:srgbClr val="222222"/>
                </a:solidFill>
                <a:effectLst/>
                <a:latin typeface="Franklin Gothic Book" panose="020B0503020102020204" pitchFamily="34" charset="0"/>
              </a:rPr>
              <a:t>Up until the 1940’s, </a:t>
            </a:r>
            <a:r>
              <a:rPr lang="en-US" sz="1800" dirty="0">
                <a:solidFill>
                  <a:srgbClr val="222222"/>
                </a:solidFill>
                <a:latin typeface="Franklin Gothic Book" panose="020B0503020102020204" pitchFamily="34" charset="0"/>
              </a:rPr>
              <a:t>members had to hold approved degrees from </a:t>
            </a:r>
            <a:r>
              <a:rPr lang="en-US" sz="1800" b="0" i="0" u="sng" dirty="0">
                <a:solidFill>
                  <a:schemeClr val="tx1"/>
                </a:solidFill>
                <a:effectLst/>
                <a:latin typeface="Franklin Gothic Book" panose="020B0503020102020204" pitchFamily="34" charset="0"/>
              </a:rPr>
              <a:t>small list of accredited schools</a:t>
            </a:r>
            <a:r>
              <a:rPr lang="en-US" sz="1800" b="0" i="0" dirty="0">
                <a:solidFill>
                  <a:schemeClr val="tx1"/>
                </a:solidFill>
                <a:effectLst/>
                <a:latin typeface="Franklin Gothic Book" panose="020B0503020102020204" pitchFamily="34" charset="0"/>
              </a:rPr>
              <a:t>.  </a:t>
            </a:r>
            <a:r>
              <a:rPr lang="en-US" sz="1800" dirty="0">
                <a:solidFill>
                  <a:schemeClr val="tx1"/>
                </a:solidFill>
                <a:latin typeface="Franklin Gothic Book" panose="020B0503020102020204" pitchFamily="34" charset="0"/>
              </a:rPr>
              <a:t>Prospective members had to be voted upon for admission.</a:t>
            </a:r>
            <a:endParaRPr lang="en-US" sz="1800" b="0" i="0" dirty="0">
              <a:solidFill>
                <a:srgbClr val="695D46"/>
              </a:solidFill>
              <a:effectLst/>
              <a:latin typeface="Franklin Gothic Book" panose="020B0503020102020204" pitchFamily="34" charset="0"/>
              <a:ea typeface="Open Sans"/>
              <a:cs typeface="Open Sans"/>
              <a:sym typeface="Open Sans"/>
            </a:endParaRPr>
          </a:p>
          <a:p>
            <a:pPr indent="-342900">
              <a:lnSpc>
                <a:spcPct val="115000"/>
              </a:lnSpc>
              <a:spcBef>
                <a:spcPts val="1200"/>
              </a:spcBef>
              <a:buClr>
                <a:srgbClr val="695D46"/>
              </a:buClr>
              <a:buSzPts val="1800"/>
              <a:buFont typeface="Wingdings" pitchFamily="2" charset="2"/>
              <a:buChar char="§"/>
            </a:pPr>
            <a:r>
              <a:rPr lang="en-US" sz="1800" b="0" i="0" dirty="0">
                <a:solidFill>
                  <a:schemeClr val="tx1"/>
                </a:solidFill>
                <a:effectLst/>
                <a:latin typeface="Franklin Gothic Book" panose="020B0503020102020204" pitchFamily="34" charset="0"/>
              </a:rPr>
              <a:t>World War </a:t>
            </a:r>
            <a:r>
              <a:rPr lang="en-US" sz="1800" dirty="0">
                <a:solidFill>
                  <a:schemeClr val="tx1"/>
                </a:solidFill>
                <a:latin typeface="Franklin Gothic Book" panose="020B0503020102020204" pitchFamily="34" charset="0"/>
              </a:rPr>
              <a:t>II</a:t>
            </a:r>
            <a:r>
              <a:rPr lang="en-US" sz="1800" b="0" i="0" dirty="0">
                <a:solidFill>
                  <a:schemeClr val="tx1"/>
                </a:solidFill>
                <a:effectLst/>
                <a:latin typeface="Franklin Gothic Book" panose="020B0503020102020204" pitchFamily="34" charset="0"/>
              </a:rPr>
              <a:t> broadened AAUW's perspective, and women from </a:t>
            </a:r>
            <a:r>
              <a:rPr lang="en-US" sz="1800" b="0" i="0" u="sng" dirty="0">
                <a:solidFill>
                  <a:schemeClr val="tx1"/>
                </a:solidFill>
                <a:effectLst/>
                <a:latin typeface="Franklin Gothic Book" panose="020B0503020102020204" pitchFamily="34" charset="0"/>
              </a:rPr>
              <a:t>all accredited schools</a:t>
            </a:r>
            <a:r>
              <a:rPr lang="en-US" sz="1800" b="0" i="0" dirty="0">
                <a:solidFill>
                  <a:schemeClr val="tx1"/>
                </a:solidFill>
                <a:effectLst/>
                <a:latin typeface="Franklin Gothic Book" panose="020B0503020102020204" pitchFamily="34" charset="0"/>
              </a:rPr>
              <a:t> </a:t>
            </a:r>
            <a:r>
              <a:rPr lang="en-US" sz="1800" b="0" i="0" dirty="0">
                <a:solidFill>
                  <a:srgbClr val="222222"/>
                </a:solidFill>
                <a:effectLst/>
                <a:latin typeface="Franklin Gothic Book" panose="020B0503020102020204" pitchFamily="34" charset="0"/>
              </a:rPr>
              <a:t>could be admitted.</a:t>
            </a:r>
          </a:p>
          <a:p>
            <a:pPr indent="-342900">
              <a:lnSpc>
                <a:spcPct val="115000"/>
              </a:lnSpc>
              <a:spcBef>
                <a:spcPts val="1200"/>
              </a:spcBef>
              <a:buClr>
                <a:srgbClr val="695D46"/>
              </a:buClr>
              <a:buSzPts val="1800"/>
              <a:buFont typeface="Wingdings" pitchFamily="2" charset="2"/>
              <a:buChar char="§"/>
            </a:pPr>
            <a:r>
              <a:rPr lang="en-US" sz="1800" b="1" i="0" dirty="0">
                <a:solidFill>
                  <a:schemeClr val="tx1"/>
                </a:solidFill>
                <a:effectLst/>
                <a:latin typeface="Franklin Gothic Book" panose="020B0503020102020204" pitchFamily="34" charset="0"/>
              </a:rPr>
              <a:t>BUT:</a:t>
            </a:r>
            <a:r>
              <a:rPr lang="en-US" sz="1800" b="0" i="0" dirty="0">
                <a:solidFill>
                  <a:schemeClr val="tx1"/>
                </a:solidFill>
                <a:effectLst/>
                <a:latin typeface="Franklin Gothic Book" panose="020B0503020102020204" pitchFamily="34" charset="0"/>
              </a:rPr>
              <a:t> </a:t>
            </a:r>
            <a:r>
              <a:rPr lang="en-US" sz="1800" b="1" i="0" u="sng" dirty="0">
                <a:solidFill>
                  <a:schemeClr val="tx1"/>
                </a:solidFill>
                <a:effectLst/>
                <a:latin typeface="Franklin Gothic Book" panose="020B0503020102020204" pitchFamily="34" charset="0"/>
              </a:rPr>
              <a:t>It wasn't until 1963 that degrees such as education, nursing and home economics</a:t>
            </a:r>
            <a:r>
              <a:rPr lang="en-US" sz="1800" b="1" i="0" dirty="0">
                <a:solidFill>
                  <a:srgbClr val="C00000"/>
                </a:solidFill>
                <a:effectLst/>
                <a:latin typeface="Franklin Gothic Book" panose="020B0503020102020204" pitchFamily="34" charset="0"/>
              </a:rPr>
              <a:t> </a:t>
            </a:r>
            <a:r>
              <a:rPr lang="en-US" sz="1800" b="0" i="0" dirty="0">
                <a:solidFill>
                  <a:srgbClr val="222222"/>
                </a:solidFill>
                <a:effectLst/>
                <a:latin typeface="Franklin Gothic Book" panose="020B0503020102020204" pitchFamily="34" charset="0"/>
              </a:rPr>
              <a:t>were </a:t>
            </a:r>
            <a:r>
              <a:rPr lang="en-US" sz="1800" dirty="0">
                <a:solidFill>
                  <a:srgbClr val="222222"/>
                </a:solidFill>
                <a:latin typeface="Franklin Gothic Book" panose="020B0503020102020204" pitchFamily="34" charset="0"/>
              </a:rPr>
              <a:t>approved.</a:t>
            </a:r>
            <a:endParaRPr lang="en-US" sz="1800" b="0" i="0" dirty="0">
              <a:solidFill>
                <a:srgbClr val="222222"/>
              </a:solidFill>
              <a:effectLst/>
              <a:latin typeface="Franklin Gothic Book" panose="020B0503020102020204" pitchFamily="34" charset="0"/>
            </a:endParaRPr>
          </a:p>
          <a:p>
            <a:pPr indent="-342900">
              <a:lnSpc>
                <a:spcPct val="115000"/>
              </a:lnSpc>
              <a:spcBef>
                <a:spcPts val="1200"/>
              </a:spcBef>
              <a:buClr>
                <a:srgbClr val="695D46"/>
              </a:buClr>
              <a:buSzPts val="1800"/>
              <a:buFont typeface="Wingdings" pitchFamily="2" charset="2"/>
              <a:buChar char="§"/>
            </a:pPr>
            <a:r>
              <a:rPr lang="en-US" sz="1800" dirty="0">
                <a:solidFill>
                  <a:srgbClr val="222222"/>
                </a:solidFill>
                <a:latin typeface="Franklin Gothic Book" panose="020B0503020102020204" pitchFamily="34" charset="0"/>
              </a:rPr>
              <a:t>In </a:t>
            </a:r>
            <a:r>
              <a:rPr lang="en-US" sz="1800" dirty="0">
                <a:solidFill>
                  <a:schemeClr val="tx1"/>
                </a:solidFill>
                <a:latin typeface="Franklin Gothic Book" panose="020B0503020102020204" pitchFamily="34" charset="0"/>
              </a:rPr>
              <a:t>1987, </a:t>
            </a:r>
            <a:r>
              <a:rPr lang="en-US" sz="1800" u="sng" dirty="0">
                <a:solidFill>
                  <a:schemeClr val="tx1"/>
                </a:solidFill>
                <a:latin typeface="Franklin Gothic Book" panose="020B0503020102020204" pitchFamily="34" charset="0"/>
              </a:rPr>
              <a:t>men</a:t>
            </a:r>
            <a:r>
              <a:rPr lang="en-US" sz="1800" dirty="0">
                <a:solidFill>
                  <a:schemeClr val="tx1"/>
                </a:solidFill>
                <a:latin typeface="Franklin Gothic Book" panose="020B0503020102020204" pitchFamily="34" charset="0"/>
              </a:rPr>
              <a:t> were allowed to join.</a:t>
            </a:r>
          </a:p>
          <a:p>
            <a:pPr indent="-342900">
              <a:lnSpc>
                <a:spcPct val="115000"/>
              </a:lnSpc>
              <a:spcBef>
                <a:spcPts val="1200"/>
              </a:spcBef>
              <a:buClr>
                <a:srgbClr val="695D46"/>
              </a:buClr>
              <a:buSzPts val="1800"/>
              <a:buFont typeface="Wingdings" pitchFamily="2" charset="2"/>
              <a:buChar char="§"/>
            </a:pPr>
            <a:r>
              <a:rPr lang="en-US" sz="1800" b="0" i="0" dirty="0">
                <a:solidFill>
                  <a:schemeClr val="tx1"/>
                </a:solidFill>
                <a:effectLst/>
                <a:latin typeface="Franklin Gothic Book" panose="020B0503020102020204" pitchFamily="34" charset="0"/>
              </a:rPr>
              <a:t>In 2005, those with </a:t>
            </a:r>
            <a:r>
              <a:rPr lang="en-US" sz="1800" b="0" i="0" u="sng" dirty="0">
                <a:solidFill>
                  <a:schemeClr val="tx1"/>
                </a:solidFill>
                <a:effectLst/>
                <a:latin typeface="Franklin Gothic Book" panose="020B0503020102020204" pitchFamily="34" charset="0"/>
              </a:rPr>
              <a:t>associate or equivalent degrees </a:t>
            </a:r>
            <a:r>
              <a:rPr lang="en-US" sz="1800" b="0" i="0" dirty="0">
                <a:solidFill>
                  <a:schemeClr val="tx1"/>
                </a:solidFill>
                <a:effectLst/>
                <a:latin typeface="Franklin Gothic Book" panose="020B0503020102020204" pitchFamily="34" charset="0"/>
              </a:rPr>
              <a:t>were permitted membership.</a:t>
            </a:r>
          </a:p>
          <a:p>
            <a:pPr indent="-342900">
              <a:lnSpc>
                <a:spcPct val="115000"/>
              </a:lnSpc>
              <a:spcBef>
                <a:spcPts val="1200"/>
              </a:spcBef>
              <a:buClr>
                <a:srgbClr val="695D46"/>
              </a:buClr>
              <a:buSzPts val="1800"/>
              <a:buFont typeface="Wingdings" pitchFamily="2" charset="2"/>
              <a:buChar char="§"/>
            </a:pPr>
            <a:endParaRPr lang="en-US" sz="1600" b="0" i="0" dirty="0">
              <a:solidFill>
                <a:srgbClr val="222222"/>
              </a:solidFill>
              <a:effectLst/>
              <a:latin typeface="Arial" panose="020B0604020202020204" pitchFamily="34" charset="0"/>
            </a:endParaRPr>
          </a:p>
          <a:p>
            <a:pPr marL="457200" lvl="0" indent="-342900" algn="l" rtl="0">
              <a:lnSpc>
                <a:spcPct val="115000"/>
              </a:lnSpc>
              <a:spcBef>
                <a:spcPts val="1200"/>
              </a:spcBef>
              <a:spcAft>
                <a:spcPts val="0"/>
              </a:spcAft>
              <a:buClr>
                <a:srgbClr val="695D46"/>
              </a:buClr>
              <a:buSzPts val="1800"/>
              <a:buFont typeface="Wingdings" pitchFamily="2" charset="2"/>
              <a:buChar char="§"/>
            </a:pPr>
            <a:endParaRPr sz="2000" dirty="0">
              <a:solidFill>
                <a:srgbClr val="695D46"/>
              </a:solidFill>
              <a:latin typeface="Libre Franklin" pitchFamily="2" charset="77"/>
              <a:ea typeface="Open Sans"/>
              <a:cs typeface="Open Sans"/>
              <a:sym typeface="Open Sans"/>
            </a:endParaRPr>
          </a:p>
          <a:p>
            <a:pPr marL="0" lvl="0" indent="0" algn="l" rtl="0">
              <a:lnSpc>
                <a:spcPct val="115000"/>
              </a:lnSpc>
              <a:spcBef>
                <a:spcPts val="1200"/>
              </a:spcBef>
              <a:spcAft>
                <a:spcPts val="0"/>
              </a:spcAft>
              <a:buNone/>
            </a:pPr>
            <a:endParaRPr sz="2000" dirty="0">
              <a:solidFill>
                <a:srgbClr val="695D46"/>
              </a:solidFill>
              <a:latin typeface="Libre Franklin" pitchFamily="2" charset="77"/>
              <a:ea typeface="Open Sans"/>
              <a:cs typeface="Open Sans"/>
              <a:sym typeface="Open Sans"/>
            </a:endParaRPr>
          </a:p>
          <a:p>
            <a:pPr marL="171446" lvl="0" indent="-38096" algn="l" rtl="0">
              <a:lnSpc>
                <a:spcPct val="90000"/>
              </a:lnSpc>
              <a:spcBef>
                <a:spcPts val="1200"/>
              </a:spcBef>
              <a:spcAft>
                <a:spcPts val="0"/>
              </a:spcAft>
              <a:buClr>
                <a:srgbClr val="0B2346"/>
              </a:buClr>
              <a:buSzPts val="2100"/>
              <a:buNone/>
            </a:pPr>
            <a:endParaRPr dirty="0"/>
          </a:p>
        </p:txBody>
      </p:sp>
      <p:sp>
        <p:nvSpPr>
          <p:cNvPr id="46" name="Google Shape;46;p10"/>
          <p:cNvSpPr txBox="1">
            <a:spLocks noGrp="1"/>
          </p:cNvSpPr>
          <p:nvPr>
            <p:ph type="title"/>
          </p:nvPr>
        </p:nvSpPr>
        <p:spPr>
          <a:xfrm>
            <a:off x="403620" y="692760"/>
            <a:ext cx="8336759" cy="1325563"/>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C23A09"/>
              </a:buClr>
              <a:buSzPts val="3300"/>
              <a:buFont typeface="Libre Franklin Medium"/>
              <a:buNone/>
            </a:pPr>
            <a:r>
              <a:rPr lang="en-US" sz="1800" b="1" dirty="0">
                <a:solidFill>
                  <a:schemeClr val="tx1"/>
                </a:solidFill>
                <a:latin typeface="Libre Franklin" pitchFamily="2" charset="0"/>
              </a:rPr>
              <a:t>                      AAUW’s  Membership Requirements Have Changed </a:t>
            </a:r>
            <a:br>
              <a:rPr lang="en-US" sz="1800" b="1" dirty="0">
                <a:solidFill>
                  <a:schemeClr val="tx1"/>
                </a:solidFill>
                <a:latin typeface="Libre Franklin" pitchFamily="2" charset="0"/>
              </a:rPr>
            </a:br>
            <a:r>
              <a:rPr lang="en-US" sz="1800" b="1" dirty="0">
                <a:solidFill>
                  <a:schemeClr val="tx1"/>
                </a:solidFill>
                <a:latin typeface="Libre Franklin" pitchFamily="2" charset="0"/>
              </a:rPr>
              <a:t>	                   Many Times  to Become  More Inclusive </a:t>
            </a:r>
            <a:endParaRPr sz="2000" b="1" dirty="0">
              <a:solidFill>
                <a:schemeClr val="tx1"/>
              </a:solidFill>
              <a:latin typeface="Libre Franklin" pitchFamily="2" charset="0"/>
            </a:endParaRPr>
          </a:p>
        </p:txBody>
      </p:sp>
    </p:spTree>
    <p:extLst>
      <p:ext uri="{BB962C8B-B14F-4D97-AF65-F5344CB8AC3E}">
        <p14:creationId xmlns:p14="http://schemas.microsoft.com/office/powerpoint/2010/main" val="755807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2"/>
          <p:cNvSpPr txBox="1">
            <a:spLocks noGrp="1"/>
          </p:cNvSpPr>
          <p:nvPr>
            <p:ph type="title"/>
          </p:nvPr>
        </p:nvSpPr>
        <p:spPr>
          <a:xfrm>
            <a:off x="378550" y="348864"/>
            <a:ext cx="7886700" cy="7965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C23A09"/>
              </a:buClr>
              <a:buSzPts val="3300"/>
              <a:buFont typeface="Libre Franklin Medium"/>
              <a:buNone/>
            </a:pPr>
            <a:r>
              <a:rPr lang="en-US" sz="2800" b="1" dirty="0"/>
              <a:t>                Expanding Our Reach  Over Time to 		               Meet Women’s Needs</a:t>
            </a:r>
            <a:endParaRPr sz="2800" b="1" dirty="0"/>
          </a:p>
        </p:txBody>
      </p:sp>
      <p:sp>
        <p:nvSpPr>
          <p:cNvPr id="62" name="Google Shape;62;p12"/>
          <p:cNvSpPr txBox="1"/>
          <p:nvPr/>
        </p:nvSpPr>
        <p:spPr>
          <a:xfrm>
            <a:off x="386522" y="1496509"/>
            <a:ext cx="4114800" cy="45242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1" dirty="0">
                <a:solidFill>
                  <a:srgbClr val="0B2346"/>
                </a:solidFill>
                <a:latin typeface="Libre Franklin"/>
                <a:ea typeface="Libre Franklin"/>
                <a:cs typeface="Libre Franklin"/>
                <a:sym typeface="Libre Franklin"/>
              </a:rPr>
              <a:t>Pre 1940’s</a:t>
            </a:r>
          </a:p>
          <a:p>
            <a:pPr marL="0" marR="0" lvl="0" indent="0" algn="l" rtl="0">
              <a:spcBef>
                <a:spcPts val="0"/>
              </a:spcBef>
              <a:spcAft>
                <a:spcPts val="0"/>
              </a:spcAft>
              <a:buNone/>
            </a:pPr>
            <a:endParaRPr lang="en-US" sz="2400" b="1" dirty="0">
              <a:solidFill>
                <a:srgbClr val="0B2346"/>
              </a:solidFill>
              <a:latin typeface="Libre Franklin"/>
              <a:ea typeface="Libre Franklin"/>
              <a:cs typeface="Libre Franklin"/>
              <a:sym typeface="Libre Franklin"/>
            </a:endParaRPr>
          </a:p>
          <a:p>
            <a:pPr marL="0" marR="0" lvl="0" indent="0" algn="l" rtl="0">
              <a:spcBef>
                <a:spcPts val="0"/>
              </a:spcBef>
              <a:spcAft>
                <a:spcPts val="0"/>
              </a:spcAft>
              <a:buNone/>
            </a:pPr>
            <a:r>
              <a:rPr lang="en-US" sz="2400" b="1" dirty="0">
                <a:solidFill>
                  <a:srgbClr val="0B2346"/>
                </a:solidFill>
                <a:latin typeface="Libre Franklin"/>
                <a:ea typeface="Libre Franklin"/>
                <a:cs typeface="Libre Franklin"/>
                <a:sym typeface="Libre Franklin"/>
              </a:rPr>
              <a:t>1940s</a:t>
            </a:r>
            <a:endParaRPr sz="2400" b="1" dirty="0">
              <a:solidFill>
                <a:srgbClr val="0B2346"/>
              </a:solidFill>
              <a:latin typeface="Libre Franklin"/>
              <a:ea typeface="Libre Franklin"/>
              <a:cs typeface="Libre Franklin"/>
              <a:sym typeface="Libre Franklin"/>
            </a:endParaRPr>
          </a:p>
          <a:p>
            <a:pPr marL="0" marR="0" lvl="0" indent="0" algn="l" rtl="0">
              <a:spcBef>
                <a:spcPts val="0"/>
              </a:spcBef>
              <a:spcAft>
                <a:spcPts val="0"/>
              </a:spcAft>
              <a:buNone/>
            </a:pPr>
            <a:endParaRPr sz="2400" b="1" dirty="0">
              <a:solidFill>
                <a:srgbClr val="0B2346"/>
              </a:solidFill>
              <a:latin typeface="Libre Franklin"/>
              <a:ea typeface="Libre Franklin"/>
              <a:cs typeface="Libre Franklin"/>
              <a:sym typeface="Libre Franklin"/>
            </a:endParaRPr>
          </a:p>
          <a:p>
            <a:pPr marL="0" marR="0" lvl="0" indent="0" algn="l" rtl="0">
              <a:spcBef>
                <a:spcPts val="0"/>
              </a:spcBef>
              <a:spcAft>
                <a:spcPts val="0"/>
              </a:spcAft>
              <a:buNone/>
            </a:pPr>
            <a:endParaRPr sz="2400" b="1" dirty="0">
              <a:solidFill>
                <a:srgbClr val="0B2346"/>
              </a:solidFill>
              <a:latin typeface="Libre Franklin"/>
              <a:ea typeface="Libre Franklin"/>
              <a:cs typeface="Libre Franklin"/>
              <a:sym typeface="Libre Franklin"/>
            </a:endParaRPr>
          </a:p>
          <a:p>
            <a:pPr marL="0" marR="0" lvl="0" indent="0" algn="l" rtl="0">
              <a:spcBef>
                <a:spcPts val="0"/>
              </a:spcBef>
              <a:spcAft>
                <a:spcPts val="0"/>
              </a:spcAft>
              <a:buNone/>
            </a:pPr>
            <a:r>
              <a:rPr lang="en-US" sz="2400" b="1" dirty="0">
                <a:solidFill>
                  <a:srgbClr val="0B2346"/>
                </a:solidFill>
                <a:latin typeface="Libre Franklin"/>
                <a:ea typeface="Libre Franklin"/>
                <a:cs typeface="Libre Franklin"/>
                <a:sym typeface="Libre Franklin"/>
              </a:rPr>
              <a:t>1963</a:t>
            </a:r>
            <a:endParaRPr sz="2400" b="1" dirty="0">
              <a:solidFill>
                <a:srgbClr val="0B2346"/>
              </a:solidFill>
              <a:latin typeface="Libre Franklin"/>
              <a:ea typeface="Libre Franklin"/>
              <a:cs typeface="Libre Franklin"/>
              <a:sym typeface="Libre Franklin"/>
            </a:endParaRPr>
          </a:p>
          <a:p>
            <a:pPr marL="0" marR="0" lvl="0" indent="0" algn="l" rtl="0">
              <a:spcBef>
                <a:spcPts val="0"/>
              </a:spcBef>
              <a:spcAft>
                <a:spcPts val="0"/>
              </a:spcAft>
              <a:buNone/>
            </a:pPr>
            <a:endParaRPr sz="2400" b="1" dirty="0">
              <a:solidFill>
                <a:srgbClr val="0B2346"/>
              </a:solidFill>
              <a:latin typeface="Libre Franklin"/>
              <a:ea typeface="Libre Franklin"/>
              <a:cs typeface="Libre Franklin"/>
              <a:sym typeface="Libre Franklin"/>
            </a:endParaRPr>
          </a:p>
          <a:p>
            <a:pPr marL="0" marR="0" lvl="0" indent="0" algn="l" rtl="0">
              <a:spcBef>
                <a:spcPts val="0"/>
              </a:spcBef>
              <a:spcAft>
                <a:spcPts val="0"/>
              </a:spcAft>
              <a:buNone/>
            </a:pPr>
            <a:endParaRPr sz="2400" b="1" dirty="0">
              <a:solidFill>
                <a:srgbClr val="0B2346"/>
              </a:solidFill>
              <a:latin typeface="Libre Franklin"/>
              <a:ea typeface="Libre Franklin"/>
              <a:cs typeface="Libre Franklin"/>
              <a:sym typeface="Libre Franklin"/>
            </a:endParaRPr>
          </a:p>
          <a:p>
            <a:pPr marL="0" marR="0" lvl="0" indent="0" algn="l" rtl="0">
              <a:spcBef>
                <a:spcPts val="0"/>
              </a:spcBef>
              <a:spcAft>
                <a:spcPts val="0"/>
              </a:spcAft>
              <a:buNone/>
            </a:pPr>
            <a:r>
              <a:rPr lang="en-US" sz="2400" b="1" dirty="0">
                <a:solidFill>
                  <a:srgbClr val="0B2346"/>
                </a:solidFill>
                <a:latin typeface="Libre Franklin"/>
                <a:ea typeface="Libre Franklin"/>
                <a:cs typeface="Libre Franklin"/>
                <a:sym typeface="Libre Franklin"/>
              </a:rPr>
              <a:t>1987</a:t>
            </a:r>
            <a:endParaRPr sz="2400" b="1" dirty="0">
              <a:solidFill>
                <a:srgbClr val="0B2346"/>
              </a:solidFill>
              <a:latin typeface="Libre Franklin"/>
              <a:ea typeface="Libre Franklin"/>
              <a:cs typeface="Libre Franklin"/>
              <a:sym typeface="Libre Franklin"/>
            </a:endParaRPr>
          </a:p>
          <a:p>
            <a:pPr marL="0" marR="0" lvl="0" indent="0" algn="l" rtl="0">
              <a:spcBef>
                <a:spcPts val="0"/>
              </a:spcBef>
              <a:spcAft>
                <a:spcPts val="0"/>
              </a:spcAft>
              <a:buNone/>
            </a:pPr>
            <a:endParaRPr sz="2400" b="1" dirty="0">
              <a:solidFill>
                <a:srgbClr val="0B2346"/>
              </a:solidFill>
              <a:latin typeface="Libre Franklin"/>
              <a:ea typeface="Libre Franklin"/>
              <a:cs typeface="Libre Franklin"/>
              <a:sym typeface="Libre Franklin"/>
            </a:endParaRPr>
          </a:p>
          <a:p>
            <a:pPr marL="0" marR="0" lvl="0" indent="0" algn="l" rtl="0">
              <a:spcBef>
                <a:spcPts val="0"/>
              </a:spcBef>
              <a:spcAft>
                <a:spcPts val="0"/>
              </a:spcAft>
              <a:buNone/>
            </a:pPr>
            <a:endParaRPr sz="2400" b="1" dirty="0">
              <a:solidFill>
                <a:srgbClr val="0B2346"/>
              </a:solidFill>
              <a:latin typeface="Libre Franklin"/>
              <a:ea typeface="Libre Franklin"/>
              <a:cs typeface="Libre Franklin"/>
              <a:sym typeface="Libre Franklin"/>
            </a:endParaRPr>
          </a:p>
          <a:p>
            <a:pPr marL="0" marR="0" lvl="0" indent="0" algn="l" rtl="0">
              <a:spcBef>
                <a:spcPts val="0"/>
              </a:spcBef>
              <a:spcAft>
                <a:spcPts val="0"/>
              </a:spcAft>
              <a:buNone/>
            </a:pPr>
            <a:r>
              <a:rPr lang="en-US" sz="2400" b="1" dirty="0">
                <a:solidFill>
                  <a:srgbClr val="0B2346"/>
                </a:solidFill>
                <a:latin typeface="Libre Franklin"/>
                <a:ea typeface="Libre Franklin"/>
                <a:cs typeface="Libre Franklin"/>
                <a:sym typeface="Libre Franklin"/>
              </a:rPr>
              <a:t>2005</a:t>
            </a:r>
            <a:endParaRPr sz="2400" b="1" dirty="0">
              <a:solidFill>
                <a:srgbClr val="0B2346"/>
              </a:solidFill>
              <a:latin typeface="Libre Franklin"/>
              <a:ea typeface="Libre Franklin"/>
              <a:cs typeface="Libre Franklin"/>
              <a:sym typeface="Libre Franklin"/>
            </a:endParaRPr>
          </a:p>
        </p:txBody>
      </p:sp>
      <p:sp>
        <p:nvSpPr>
          <p:cNvPr id="74" name="Google Shape;74;p12"/>
          <p:cNvSpPr txBox="1"/>
          <p:nvPr/>
        </p:nvSpPr>
        <p:spPr>
          <a:xfrm>
            <a:off x="2408486" y="5295680"/>
            <a:ext cx="1587395" cy="763501"/>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dirty="0">
                <a:latin typeface="Libre Franklin" pitchFamily="2" charset="77"/>
              </a:rPr>
              <a:t>Yes to Associate         Degree</a:t>
            </a:r>
            <a:endParaRPr dirty="0">
              <a:latin typeface="Libre Franklin" pitchFamily="2" charset="77"/>
            </a:endParaRPr>
          </a:p>
        </p:txBody>
      </p:sp>
      <p:sp>
        <p:nvSpPr>
          <p:cNvPr id="76" name="Google Shape;76;p12"/>
          <p:cNvSpPr txBox="1"/>
          <p:nvPr/>
        </p:nvSpPr>
        <p:spPr>
          <a:xfrm>
            <a:off x="5971107" y="2408271"/>
            <a:ext cx="2294143" cy="1237972"/>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US" sz="1600" b="1" dirty="0">
                <a:latin typeface="Libre Franklin" pitchFamily="2" charset="77"/>
              </a:rPr>
              <a:t>    </a:t>
            </a:r>
          </a:p>
          <a:p>
            <a:pPr marL="0" lvl="0" indent="0" rtl="0">
              <a:spcBef>
                <a:spcPts val="0"/>
              </a:spcBef>
              <a:spcAft>
                <a:spcPts val="0"/>
              </a:spcAft>
              <a:buNone/>
            </a:pPr>
            <a:r>
              <a:rPr lang="en-US" sz="1600" b="1" dirty="0">
                <a:latin typeface="Libre Franklin" pitchFamily="2" charset="77"/>
              </a:rPr>
              <a:t>63% Voted to Approve Open Membership Versus a 66.7% Goal</a:t>
            </a:r>
          </a:p>
          <a:p>
            <a:pPr marL="0" lvl="0" indent="0" rtl="0">
              <a:spcBef>
                <a:spcPts val="0"/>
              </a:spcBef>
              <a:spcAft>
                <a:spcPts val="0"/>
              </a:spcAft>
              <a:buNone/>
            </a:pPr>
            <a:endParaRPr lang="en-US" sz="1600" b="1" dirty="0">
              <a:latin typeface="Libre Franklin" pitchFamily="2" charset="77"/>
            </a:endParaRPr>
          </a:p>
          <a:p>
            <a:pPr marL="0" lvl="0" indent="0" rtl="0">
              <a:spcBef>
                <a:spcPts val="0"/>
              </a:spcBef>
              <a:spcAft>
                <a:spcPts val="0"/>
              </a:spcAft>
              <a:buNone/>
            </a:pPr>
            <a:r>
              <a:rPr lang="en-US" sz="1600" b="1" dirty="0">
                <a:latin typeface="Libre Franklin" pitchFamily="2" charset="77"/>
              </a:rPr>
              <a:t> </a:t>
            </a:r>
            <a:endParaRPr sz="1600" b="1" dirty="0">
              <a:latin typeface="Libre Franklin" pitchFamily="2" charset="77"/>
            </a:endParaRPr>
          </a:p>
        </p:txBody>
      </p:sp>
      <p:sp>
        <p:nvSpPr>
          <p:cNvPr id="3" name="TextBox 2">
            <a:extLst>
              <a:ext uri="{FF2B5EF4-FFF2-40B4-BE49-F238E27FC236}">
                <a16:creationId xmlns:a16="http://schemas.microsoft.com/office/drawing/2014/main" id="{CBB37E33-29C0-1C76-C4E8-2DECAED503FA}"/>
              </a:ext>
            </a:extLst>
          </p:cNvPr>
          <p:cNvSpPr txBox="1"/>
          <p:nvPr/>
        </p:nvSpPr>
        <p:spPr>
          <a:xfrm>
            <a:off x="2356467" y="2249506"/>
            <a:ext cx="1875835" cy="523220"/>
          </a:xfrm>
          <a:prstGeom prst="rect">
            <a:avLst/>
          </a:prstGeom>
          <a:noFill/>
        </p:spPr>
        <p:txBody>
          <a:bodyPr wrap="none" rtlCol="0">
            <a:spAutoFit/>
          </a:bodyPr>
          <a:lstStyle/>
          <a:p>
            <a:r>
              <a:rPr lang="en-US" dirty="0">
                <a:latin typeface="Libre Franklin" pitchFamily="2" charset="0"/>
              </a:rPr>
              <a:t>Yes to all accredited</a:t>
            </a:r>
          </a:p>
          <a:p>
            <a:r>
              <a:rPr lang="en-US" dirty="0">
                <a:latin typeface="Libre Franklin" pitchFamily="2" charset="0"/>
              </a:rPr>
              <a:t> colleges</a:t>
            </a:r>
          </a:p>
        </p:txBody>
      </p:sp>
      <p:sp>
        <p:nvSpPr>
          <p:cNvPr id="4" name="TextBox 3">
            <a:extLst>
              <a:ext uri="{FF2B5EF4-FFF2-40B4-BE49-F238E27FC236}">
                <a16:creationId xmlns:a16="http://schemas.microsoft.com/office/drawing/2014/main" id="{87D8A90D-9BBC-F9A8-1B3B-17D4895EF40B}"/>
              </a:ext>
            </a:extLst>
          </p:cNvPr>
          <p:cNvSpPr txBox="1"/>
          <p:nvPr/>
        </p:nvSpPr>
        <p:spPr>
          <a:xfrm>
            <a:off x="2404839" y="3169190"/>
            <a:ext cx="1689886" cy="954107"/>
          </a:xfrm>
          <a:prstGeom prst="rect">
            <a:avLst/>
          </a:prstGeom>
          <a:noFill/>
        </p:spPr>
        <p:txBody>
          <a:bodyPr wrap="none" rtlCol="0">
            <a:spAutoFit/>
          </a:bodyPr>
          <a:lstStyle/>
          <a:p>
            <a:r>
              <a:rPr lang="en-US" dirty="0">
                <a:latin typeface="Libre Franklin" pitchFamily="2" charset="0"/>
              </a:rPr>
              <a:t>Yes to Education, </a:t>
            </a:r>
          </a:p>
          <a:p>
            <a:r>
              <a:rPr lang="en-US" dirty="0">
                <a:latin typeface="Libre Franklin" pitchFamily="2" charset="0"/>
              </a:rPr>
              <a:t>Home Economics,</a:t>
            </a:r>
          </a:p>
          <a:p>
            <a:r>
              <a:rPr lang="en-US" dirty="0">
                <a:latin typeface="Libre Franklin" pitchFamily="2" charset="0"/>
              </a:rPr>
              <a:t>Nursing</a:t>
            </a:r>
          </a:p>
          <a:p>
            <a:endParaRPr lang="en-US" dirty="0"/>
          </a:p>
        </p:txBody>
      </p:sp>
      <p:sp>
        <p:nvSpPr>
          <p:cNvPr id="5" name="TextBox 4">
            <a:extLst>
              <a:ext uri="{FF2B5EF4-FFF2-40B4-BE49-F238E27FC236}">
                <a16:creationId xmlns:a16="http://schemas.microsoft.com/office/drawing/2014/main" id="{80B3496C-3ED1-5293-1ABE-97A2F95B93A0}"/>
              </a:ext>
            </a:extLst>
          </p:cNvPr>
          <p:cNvSpPr txBox="1"/>
          <p:nvPr/>
        </p:nvSpPr>
        <p:spPr>
          <a:xfrm>
            <a:off x="2408486" y="4448315"/>
            <a:ext cx="1125629" cy="307777"/>
          </a:xfrm>
          <a:prstGeom prst="rect">
            <a:avLst/>
          </a:prstGeom>
          <a:noFill/>
        </p:spPr>
        <p:txBody>
          <a:bodyPr wrap="none" rtlCol="0">
            <a:spAutoFit/>
          </a:bodyPr>
          <a:lstStyle/>
          <a:p>
            <a:r>
              <a:rPr lang="en-US" dirty="0">
                <a:latin typeface="Libre Franklin" pitchFamily="2" charset="0"/>
              </a:rPr>
              <a:t>Yes to Men</a:t>
            </a:r>
          </a:p>
        </p:txBody>
      </p:sp>
      <p:sp>
        <p:nvSpPr>
          <p:cNvPr id="6" name="TextBox 5">
            <a:extLst>
              <a:ext uri="{FF2B5EF4-FFF2-40B4-BE49-F238E27FC236}">
                <a16:creationId xmlns:a16="http://schemas.microsoft.com/office/drawing/2014/main" id="{9B1108A9-E873-19A7-8DF9-59CF2BB4CF4C}"/>
              </a:ext>
            </a:extLst>
          </p:cNvPr>
          <p:cNvSpPr txBox="1"/>
          <p:nvPr/>
        </p:nvSpPr>
        <p:spPr>
          <a:xfrm>
            <a:off x="4931014" y="2921378"/>
            <a:ext cx="957313" cy="461665"/>
          </a:xfrm>
          <a:prstGeom prst="rect">
            <a:avLst/>
          </a:prstGeom>
          <a:noFill/>
        </p:spPr>
        <p:txBody>
          <a:bodyPr wrap="none" rtlCol="0">
            <a:spAutoFit/>
          </a:bodyPr>
          <a:lstStyle/>
          <a:p>
            <a:r>
              <a:rPr lang="en-US" sz="2400" b="1" dirty="0">
                <a:latin typeface="Libre Franklin" pitchFamily="2" charset="0"/>
              </a:rPr>
              <a:t>2021</a:t>
            </a:r>
          </a:p>
        </p:txBody>
      </p:sp>
      <p:sp>
        <p:nvSpPr>
          <p:cNvPr id="2" name="TextBox 1">
            <a:extLst>
              <a:ext uri="{FF2B5EF4-FFF2-40B4-BE49-F238E27FC236}">
                <a16:creationId xmlns:a16="http://schemas.microsoft.com/office/drawing/2014/main" id="{B0F153D3-4827-1F44-E547-6E4F63C83D1B}"/>
              </a:ext>
            </a:extLst>
          </p:cNvPr>
          <p:cNvSpPr txBox="1"/>
          <p:nvPr/>
        </p:nvSpPr>
        <p:spPr>
          <a:xfrm>
            <a:off x="2356467" y="1510151"/>
            <a:ext cx="2800767" cy="523220"/>
          </a:xfrm>
          <a:prstGeom prst="rect">
            <a:avLst/>
          </a:prstGeom>
          <a:noFill/>
        </p:spPr>
        <p:txBody>
          <a:bodyPr wrap="none" rtlCol="0">
            <a:spAutoFit/>
          </a:bodyPr>
          <a:lstStyle/>
          <a:p>
            <a:r>
              <a:rPr lang="en-US" dirty="0">
                <a:latin typeface="Libre Franklin" pitchFamily="2" charset="0"/>
              </a:rPr>
              <a:t>Small list of accredited schools,</a:t>
            </a:r>
          </a:p>
          <a:p>
            <a:r>
              <a:rPr lang="en-US" dirty="0">
                <a:latin typeface="Libre Franklin" pitchFamily="2" charset="0"/>
              </a:rPr>
              <a:t>Vote required for admission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sp>
        <p:nvSpPr>
          <p:cNvPr id="53" name="Google Shape;53;p11"/>
          <p:cNvSpPr txBox="1">
            <a:spLocks noGrp="1"/>
          </p:cNvSpPr>
          <p:nvPr>
            <p:ph type="body" idx="1"/>
          </p:nvPr>
        </p:nvSpPr>
        <p:spPr>
          <a:xfrm>
            <a:off x="312859" y="1794031"/>
            <a:ext cx="3713285" cy="4841715"/>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None/>
            </a:pPr>
            <a:r>
              <a:rPr lang="en-US" sz="2400" b="1" dirty="0">
                <a:solidFill>
                  <a:srgbClr val="695D46"/>
                </a:solidFill>
                <a:latin typeface="Franklin Gothic Book" panose="020B0503020102020204" pitchFamily="34" charset="0"/>
                <a:ea typeface="Open Sans"/>
                <a:cs typeface="Open Sans"/>
                <a:sym typeface="Open Sans"/>
              </a:rPr>
              <a:t>In the Past:</a:t>
            </a:r>
            <a:endParaRPr sz="2400" b="1" dirty="0">
              <a:solidFill>
                <a:srgbClr val="695D46"/>
              </a:solidFill>
              <a:latin typeface="Franklin Gothic Book" panose="020B0503020102020204" pitchFamily="34" charset="0"/>
              <a:ea typeface="Open Sans"/>
              <a:cs typeface="Open Sans"/>
              <a:sym typeface="Open Sans"/>
            </a:endParaRPr>
          </a:p>
          <a:p>
            <a:pPr marL="457200" lvl="0" indent="-342900" algn="l" rtl="0">
              <a:lnSpc>
                <a:spcPct val="115000"/>
              </a:lnSpc>
              <a:spcBef>
                <a:spcPts val="1200"/>
              </a:spcBef>
              <a:spcAft>
                <a:spcPts val="0"/>
              </a:spcAft>
              <a:buClr>
                <a:srgbClr val="695D46"/>
              </a:buClr>
              <a:buSzPts val="1800"/>
              <a:buFont typeface="Wingdings" pitchFamily="2" charset="2"/>
              <a:buChar char="§"/>
            </a:pPr>
            <a:r>
              <a:rPr lang="en-US" sz="2200" dirty="0">
                <a:solidFill>
                  <a:srgbClr val="695D46"/>
                </a:solidFill>
                <a:latin typeface="Franklin Gothic Book" panose="020B0503020102020204" pitchFamily="34" charset="0"/>
                <a:ea typeface="Open Sans"/>
                <a:cs typeface="Open Sans"/>
                <a:sym typeface="Open Sans"/>
              </a:rPr>
              <a:t>The vast majority of jobs available to us were limited:  teacher, secretary, nurse</a:t>
            </a:r>
          </a:p>
          <a:p>
            <a:pPr marL="457200" lvl="0" indent="-342900" algn="l" rtl="0">
              <a:lnSpc>
                <a:spcPct val="115000"/>
              </a:lnSpc>
              <a:spcBef>
                <a:spcPts val="1200"/>
              </a:spcBef>
              <a:spcAft>
                <a:spcPts val="0"/>
              </a:spcAft>
              <a:buClr>
                <a:srgbClr val="695D46"/>
              </a:buClr>
              <a:buSzPts val="1800"/>
              <a:buFont typeface="Wingdings" pitchFamily="2" charset="2"/>
              <a:buChar char="§"/>
            </a:pPr>
            <a:r>
              <a:rPr lang="en-US" sz="2200" dirty="0">
                <a:solidFill>
                  <a:srgbClr val="695D46"/>
                </a:solidFill>
                <a:latin typeface="Franklin Gothic Book" panose="020B0503020102020204" pitchFamily="34" charset="0"/>
                <a:ea typeface="Open Sans"/>
                <a:cs typeface="Open Sans"/>
                <a:sym typeface="Open Sans"/>
              </a:rPr>
              <a:t>Men far outnumbered women in higher education </a:t>
            </a:r>
          </a:p>
          <a:p>
            <a:pPr marL="457200" lvl="0" indent="-342900" algn="l" rtl="0">
              <a:lnSpc>
                <a:spcPct val="115000"/>
              </a:lnSpc>
              <a:spcBef>
                <a:spcPts val="1200"/>
              </a:spcBef>
              <a:spcAft>
                <a:spcPts val="0"/>
              </a:spcAft>
              <a:buClr>
                <a:srgbClr val="695D46"/>
              </a:buClr>
              <a:buSzPts val="1800"/>
              <a:buFont typeface="Wingdings" pitchFamily="2" charset="2"/>
              <a:buChar char="§"/>
            </a:pPr>
            <a:r>
              <a:rPr lang="en-US" sz="2200" dirty="0">
                <a:solidFill>
                  <a:srgbClr val="695D46"/>
                </a:solidFill>
                <a:latin typeface="Franklin Gothic Book" panose="020B0503020102020204" pitchFamily="34" charset="0"/>
                <a:ea typeface="Open Sans"/>
                <a:cs typeface="Open Sans"/>
                <a:sym typeface="Open Sans"/>
              </a:rPr>
              <a:t>Even fewer women in the trades, C-suite, military …</a:t>
            </a:r>
            <a:endParaRPr sz="2200" dirty="0">
              <a:solidFill>
                <a:srgbClr val="695D46"/>
              </a:solidFill>
              <a:latin typeface="Franklin Gothic Book" panose="020B0503020102020204" pitchFamily="34" charset="0"/>
              <a:ea typeface="Open Sans"/>
              <a:cs typeface="Open Sans"/>
              <a:sym typeface="Open Sans"/>
            </a:endParaRPr>
          </a:p>
          <a:p>
            <a:pPr marL="171446" lvl="0" indent="-38096" algn="l" rtl="0">
              <a:lnSpc>
                <a:spcPct val="90000"/>
              </a:lnSpc>
              <a:spcBef>
                <a:spcPts val="1200"/>
              </a:spcBef>
              <a:spcAft>
                <a:spcPts val="0"/>
              </a:spcAft>
              <a:buClr>
                <a:srgbClr val="0B2346"/>
              </a:buClr>
              <a:buSzPts val="2100"/>
              <a:buNone/>
            </a:pPr>
            <a:endParaRPr dirty="0">
              <a:latin typeface="Franklin Gothic Book" panose="020B0503020102020204" pitchFamily="34" charset="0"/>
            </a:endParaRPr>
          </a:p>
        </p:txBody>
      </p:sp>
      <p:sp>
        <p:nvSpPr>
          <p:cNvPr id="54" name="Google Shape;54;p11"/>
          <p:cNvSpPr txBox="1">
            <a:spLocks noGrp="1"/>
          </p:cNvSpPr>
          <p:nvPr>
            <p:ph type="title"/>
          </p:nvPr>
        </p:nvSpPr>
        <p:spPr>
          <a:xfrm>
            <a:off x="628650" y="425621"/>
            <a:ext cx="7886700" cy="13257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C23A09"/>
              </a:buClr>
              <a:buSzPts val="3300"/>
              <a:buFont typeface="Libre Franklin Medium"/>
              <a:buNone/>
            </a:pPr>
            <a:r>
              <a:rPr lang="en-US" sz="2800" b="1" dirty="0"/>
              <a:t>  We Also Know That The History and Battle   	For Equity Has Evolved Over Time</a:t>
            </a:r>
            <a:endParaRPr sz="2800" b="1" dirty="0"/>
          </a:p>
        </p:txBody>
      </p:sp>
      <p:sp>
        <p:nvSpPr>
          <p:cNvPr id="55" name="Google Shape;55;p11"/>
          <p:cNvSpPr txBox="1">
            <a:spLocks noGrp="1"/>
          </p:cNvSpPr>
          <p:nvPr>
            <p:ph type="body" idx="1"/>
          </p:nvPr>
        </p:nvSpPr>
        <p:spPr>
          <a:xfrm>
            <a:off x="4435719" y="1751321"/>
            <a:ext cx="4079631" cy="4841715"/>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None/>
            </a:pPr>
            <a:r>
              <a:rPr lang="en-US" sz="2400" b="1" dirty="0">
                <a:solidFill>
                  <a:srgbClr val="695D46"/>
                </a:solidFill>
                <a:latin typeface="Franklin Gothic Book" panose="020B0503020102020204" pitchFamily="34" charset="0"/>
                <a:ea typeface="Open Sans"/>
                <a:cs typeface="Open Sans"/>
                <a:sym typeface="Open Sans"/>
              </a:rPr>
              <a:t>Now:</a:t>
            </a:r>
            <a:endParaRPr sz="2400" b="1" dirty="0">
              <a:solidFill>
                <a:srgbClr val="695D46"/>
              </a:solidFill>
              <a:latin typeface="Franklin Gothic Book" panose="020B0503020102020204" pitchFamily="34" charset="0"/>
              <a:ea typeface="Open Sans"/>
              <a:cs typeface="Open Sans"/>
              <a:sym typeface="Open Sans"/>
            </a:endParaRPr>
          </a:p>
          <a:p>
            <a:pPr marL="628650" lvl="0" indent="-573088" algn="l" rtl="0">
              <a:lnSpc>
                <a:spcPct val="115000"/>
              </a:lnSpc>
              <a:spcBef>
                <a:spcPts val="1200"/>
              </a:spcBef>
              <a:spcAft>
                <a:spcPts val="0"/>
              </a:spcAft>
              <a:buFont typeface="Wingdings" pitchFamily="2" charset="2"/>
              <a:buChar char="§"/>
            </a:pPr>
            <a:r>
              <a:rPr lang="en-US" sz="2200" dirty="0">
                <a:solidFill>
                  <a:srgbClr val="695D46"/>
                </a:solidFill>
                <a:latin typeface="Franklin Gothic Book" panose="020B0503020102020204" pitchFamily="34" charset="0"/>
                <a:ea typeface="Open Sans"/>
                <a:cs typeface="Open Sans"/>
                <a:sym typeface="Open Sans"/>
              </a:rPr>
              <a:t>Women represent the majority on many college campuses and in many professional degree programs</a:t>
            </a:r>
          </a:p>
          <a:p>
            <a:pPr marL="628650" lvl="0" indent="-573088" algn="l" rtl="0">
              <a:lnSpc>
                <a:spcPct val="115000"/>
              </a:lnSpc>
              <a:spcBef>
                <a:spcPts val="1200"/>
              </a:spcBef>
              <a:spcAft>
                <a:spcPts val="0"/>
              </a:spcAft>
              <a:buFont typeface="Wingdings" pitchFamily="2" charset="2"/>
              <a:buChar char="§"/>
            </a:pPr>
            <a:r>
              <a:rPr lang="en-US" sz="2200" dirty="0">
                <a:solidFill>
                  <a:srgbClr val="695D46"/>
                </a:solidFill>
                <a:latin typeface="Franklin Gothic Book" panose="020B0503020102020204" pitchFamily="34" charset="0"/>
                <a:ea typeface="Open Sans"/>
                <a:cs typeface="Open Sans"/>
                <a:sym typeface="Open Sans"/>
              </a:rPr>
              <a:t>We are in leadership positions across industries</a:t>
            </a:r>
          </a:p>
          <a:p>
            <a:pPr marL="628650" lvl="0" indent="-573088" algn="l" rtl="0">
              <a:lnSpc>
                <a:spcPct val="115000"/>
              </a:lnSpc>
              <a:spcBef>
                <a:spcPts val="1200"/>
              </a:spcBef>
              <a:spcAft>
                <a:spcPts val="0"/>
              </a:spcAft>
              <a:buFont typeface="Wingdings" pitchFamily="2" charset="2"/>
              <a:buChar char="§"/>
            </a:pPr>
            <a:r>
              <a:rPr lang="en-US" sz="2200" dirty="0">
                <a:solidFill>
                  <a:srgbClr val="695D46"/>
                </a:solidFill>
                <a:latin typeface="Franklin Gothic Book" panose="020B0503020102020204" pitchFamily="34" charset="0"/>
                <a:ea typeface="Open Sans"/>
                <a:cs typeface="Open Sans"/>
                <a:sym typeface="Open Sans"/>
              </a:rPr>
              <a:t>Yet…discrimination against women continues….</a:t>
            </a:r>
          </a:p>
          <a:p>
            <a:pPr marL="171446" lvl="0" indent="-38096" algn="l" rtl="0">
              <a:lnSpc>
                <a:spcPct val="90000"/>
              </a:lnSpc>
              <a:spcBef>
                <a:spcPts val="1200"/>
              </a:spcBef>
              <a:spcAft>
                <a:spcPts val="0"/>
              </a:spcAft>
              <a:buClr>
                <a:srgbClr val="0B2346"/>
              </a:buClr>
              <a:buSzPts val="2100"/>
              <a:buNone/>
            </a:pPr>
            <a:r>
              <a:rPr lang="en-US" sz="1800" dirty="0">
                <a:solidFill>
                  <a:srgbClr val="695D46"/>
                </a:solidFill>
                <a:latin typeface="Franklin Gothic Book" panose="020B0503020102020204" pitchFamily="34" charset="0"/>
                <a:ea typeface="Open Sans"/>
                <a:cs typeface="Open Sans"/>
                <a:sym typeface="Open Sans"/>
              </a:rPr>
              <a:t>s</a:t>
            </a:r>
            <a:endParaRPr sz="1800" dirty="0">
              <a:solidFill>
                <a:srgbClr val="695D46"/>
              </a:solidFill>
              <a:latin typeface="Franklin Gothic Book" panose="020B0503020102020204" pitchFamily="34" charset="0"/>
              <a:ea typeface="Open Sans"/>
              <a:cs typeface="Open Sans"/>
              <a:sym typeface="Open Sans"/>
            </a:endParaRPr>
          </a:p>
        </p:txBody>
      </p:sp>
    </p:spTree>
    <p:extLst>
      <p:ext uri="{BB962C8B-B14F-4D97-AF65-F5344CB8AC3E}">
        <p14:creationId xmlns:p14="http://schemas.microsoft.com/office/powerpoint/2010/main" val="1890132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5">
                                            <p:txEl>
                                              <p:pRg st="0" end="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5">
                                            <p:txEl>
                                              <p:pRg st="1" end="1"/>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5">
                                            <p:txEl>
                                              <p:pRg st="2" end="2"/>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sp>
        <p:nvSpPr>
          <p:cNvPr id="54" name="Google Shape;54;p11"/>
          <p:cNvSpPr txBox="1">
            <a:spLocks noGrp="1"/>
          </p:cNvSpPr>
          <p:nvPr>
            <p:ph type="title"/>
          </p:nvPr>
        </p:nvSpPr>
        <p:spPr>
          <a:xfrm>
            <a:off x="628650" y="287345"/>
            <a:ext cx="7886700" cy="13257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C23A09"/>
              </a:buClr>
              <a:buSzPts val="3300"/>
              <a:buFont typeface="Libre Franklin Medium"/>
              <a:buNone/>
            </a:pPr>
            <a:r>
              <a:rPr lang="en-US" b="1" dirty="0"/>
              <a:t>  </a:t>
            </a:r>
            <a:endParaRPr b="1" dirty="0"/>
          </a:p>
        </p:txBody>
      </p:sp>
      <p:sp>
        <p:nvSpPr>
          <p:cNvPr id="5" name="Text Placeholder 4">
            <a:extLst>
              <a:ext uri="{FF2B5EF4-FFF2-40B4-BE49-F238E27FC236}">
                <a16:creationId xmlns:a16="http://schemas.microsoft.com/office/drawing/2014/main" id="{F9B41D72-AA02-4209-634F-A0597F5ECEAB}"/>
              </a:ext>
            </a:extLst>
          </p:cNvPr>
          <p:cNvSpPr>
            <a:spLocks noGrp="1"/>
          </p:cNvSpPr>
          <p:nvPr>
            <p:ph type="body" idx="1"/>
          </p:nvPr>
        </p:nvSpPr>
        <p:spPr>
          <a:xfrm>
            <a:off x="628650" y="1613045"/>
            <a:ext cx="7886700" cy="4036332"/>
          </a:xfrm>
        </p:spPr>
        <p:txBody>
          <a:bodyPr/>
          <a:lstStyle/>
          <a:p>
            <a:r>
              <a:rPr lang="en-US" sz="2200" dirty="0">
                <a:latin typeface="Franklin Gothic Book" panose="020B0503020102020204" pitchFamily="34" charset="0"/>
              </a:rPr>
              <a:t>Today, we recognize that higher education is one of several paths now available to women.</a:t>
            </a:r>
          </a:p>
          <a:p>
            <a:pPr marL="95250" indent="0">
              <a:buNone/>
            </a:pPr>
            <a:endParaRPr lang="en-US" sz="2200" dirty="0">
              <a:latin typeface="Franklin Gothic Book" panose="020B0503020102020204" pitchFamily="34" charset="0"/>
            </a:endParaRPr>
          </a:p>
          <a:p>
            <a:r>
              <a:rPr lang="en-US" sz="2200" dirty="0">
                <a:latin typeface="Franklin Gothic Book" panose="020B0503020102020204" pitchFamily="34" charset="0"/>
              </a:rPr>
              <a:t>Professional certifications, on the job training, career technical experience and life experience are ALL  alternative paths to obtaining education and skills for women.</a:t>
            </a:r>
          </a:p>
          <a:p>
            <a:endParaRPr lang="en-US" sz="2200" dirty="0">
              <a:latin typeface="Franklin Gothic Book" panose="020B0503020102020204" pitchFamily="34" charset="0"/>
            </a:endParaRPr>
          </a:p>
          <a:p>
            <a:r>
              <a:rPr lang="en-US" sz="2200" dirty="0">
                <a:latin typeface="Franklin Gothic Book" panose="020B0503020102020204" pitchFamily="34" charset="0"/>
              </a:rPr>
              <a:t>AND the fights for women’s reform – reproductive rights, equal pay, maternity leave, sexual harassment – apply to ALL women, regardless of the path they choose.</a:t>
            </a:r>
          </a:p>
        </p:txBody>
      </p:sp>
      <p:sp>
        <p:nvSpPr>
          <p:cNvPr id="6" name="TextBox 5">
            <a:extLst>
              <a:ext uri="{FF2B5EF4-FFF2-40B4-BE49-F238E27FC236}">
                <a16:creationId xmlns:a16="http://schemas.microsoft.com/office/drawing/2014/main" id="{FB45F1D2-5E66-696F-1B4B-F2E78B03BB61}"/>
              </a:ext>
            </a:extLst>
          </p:cNvPr>
          <p:cNvSpPr txBox="1"/>
          <p:nvPr/>
        </p:nvSpPr>
        <p:spPr>
          <a:xfrm>
            <a:off x="-200027" y="710552"/>
            <a:ext cx="8929689" cy="769441"/>
          </a:xfrm>
          <a:prstGeom prst="rect">
            <a:avLst/>
          </a:prstGeom>
          <a:noFill/>
        </p:spPr>
        <p:txBody>
          <a:bodyPr wrap="square" rtlCol="0">
            <a:spAutoFit/>
          </a:bodyPr>
          <a:lstStyle/>
          <a:p>
            <a:r>
              <a:rPr lang="en-US" sz="2000" dirty="0">
                <a:solidFill>
                  <a:srgbClr val="C00000"/>
                </a:solidFill>
                <a:latin typeface="Libre Franklin" pitchFamily="2" charset="0"/>
              </a:rPr>
              <a:t>                 </a:t>
            </a:r>
            <a:r>
              <a:rPr lang="en-US" sz="2400" b="1" dirty="0">
                <a:solidFill>
                  <a:srgbClr val="C00000"/>
                </a:solidFill>
                <a:latin typeface="Libre Franklin" pitchFamily="2" charset="0"/>
              </a:rPr>
              <a:t>AAUW’s Equity Battle Today Represents All Women</a:t>
            </a:r>
            <a:endParaRPr lang="en-US" sz="2000" b="1" dirty="0">
              <a:solidFill>
                <a:srgbClr val="C00000"/>
              </a:solidFill>
              <a:latin typeface="Libre Franklin" pitchFamily="2" charset="0"/>
            </a:endParaRPr>
          </a:p>
          <a:p>
            <a:r>
              <a:rPr lang="en-US" sz="2000" b="1" dirty="0">
                <a:solidFill>
                  <a:srgbClr val="C00000"/>
                </a:solidFill>
                <a:latin typeface="Libre Franklin" pitchFamily="2" charset="0"/>
              </a:rPr>
              <a:t>   </a:t>
            </a:r>
          </a:p>
        </p:txBody>
      </p:sp>
    </p:spTree>
    <p:extLst>
      <p:ext uri="{BB962C8B-B14F-4D97-AF65-F5344CB8AC3E}">
        <p14:creationId xmlns:p14="http://schemas.microsoft.com/office/powerpoint/2010/main" val="3227494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91233DC-6F23-158E-1B68-90762A443F67}"/>
              </a:ext>
            </a:extLst>
          </p:cNvPr>
          <p:cNvSpPr>
            <a:spLocks noGrp="1"/>
          </p:cNvSpPr>
          <p:nvPr>
            <p:ph type="body" idx="1"/>
          </p:nvPr>
        </p:nvSpPr>
        <p:spPr>
          <a:xfrm>
            <a:off x="300037" y="1198570"/>
            <a:ext cx="7886700" cy="5287165"/>
          </a:xfrm>
        </p:spPr>
        <p:txBody>
          <a:bodyPr/>
          <a:lstStyle/>
          <a:p>
            <a:pPr algn="l">
              <a:buFont typeface="Arial" panose="020B0604020202020204" pitchFamily="34" charset="0"/>
              <a:buChar char="•"/>
            </a:pPr>
            <a:r>
              <a:rPr lang="en-US" sz="2200" b="0" i="0" dirty="0">
                <a:solidFill>
                  <a:srgbClr val="222222"/>
                </a:solidFill>
                <a:effectLst/>
                <a:latin typeface="Franklin Gothic Book" panose="020B0503020102020204" pitchFamily="34" charset="0"/>
              </a:rPr>
              <a:t>AAUW's stated mission is "to advance gender equity for women and girls through research, education, and advocacy."  This change allows AAUW to be </a:t>
            </a:r>
            <a:r>
              <a:rPr lang="en-US" sz="2200" b="1" i="0" dirty="0">
                <a:solidFill>
                  <a:srgbClr val="222222"/>
                </a:solidFill>
                <a:effectLst/>
                <a:latin typeface="Franklin Gothic Book" panose="020B0503020102020204" pitchFamily="34" charset="0"/>
              </a:rPr>
              <a:t>stronger and truer to </a:t>
            </a:r>
            <a:r>
              <a:rPr lang="en-US" sz="2200" b="1" dirty="0">
                <a:solidFill>
                  <a:srgbClr val="222222"/>
                </a:solidFill>
                <a:latin typeface="Franklin Gothic Book" panose="020B0503020102020204" pitchFamily="34" charset="0"/>
              </a:rPr>
              <a:t>our vision of Equity for all.</a:t>
            </a:r>
            <a:r>
              <a:rPr lang="en-US" sz="2200" b="0" i="0" dirty="0">
                <a:solidFill>
                  <a:srgbClr val="222222"/>
                </a:solidFill>
                <a:effectLst/>
                <a:latin typeface="Franklin Gothic Book" panose="020B0503020102020204" pitchFamily="34" charset="0"/>
              </a:rPr>
              <a:t>  </a:t>
            </a:r>
          </a:p>
          <a:p>
            <a:pPr marL="95250" indent="0" algn="l">
              <a:buNone/>
            </a:pPr>
            <a:endParaRPr lang="en-US" sz="2200" b="0" i="0" dirty="0">
              <a:solidFill>
                <a:srgbClr val="222222"/>
              </a:solidFill>
              <a:effectLst/>
              <a:latin typeface="Franklin Gothic Book" panose="020B0503020102020204" pitchFamily="34" charset="0"/>
            </a:endParaRPr>
          </a:p>
          <a:p>
            <a:r>
              <a:rPr lang="en-US" sz="2200" b="0" i="0" dirty="0">
                <a:solidFill>
                  <a:srgbClr val="222222"/>
                </a:solidFill>
                <a:effectLst/>
                <a:latin typeface="Franklin Gothic Book" panose="020B0503020102020204" pitchFamily="34" charset="0"/>
              </a:rPr>
              <a:t>Our Value </a:t>
            </a:r>
            <a:r>
              <a:rPr lang="en-US" sz="2200" dirty="0">
                <a:solidFill>
                  <a:srgbClr val="222222"/>
                </a:solidFill>
                <a:latin typeface="Franklin Gothic Book" panose="020B0503020102020204" pitchFamily="34" charset="0"/>
              </a:rPr>
              <a:t>S</a:t>
            </a:r>
            <a:r>
              <a:rPr lang="en-US" sz="2200" b="0" i="0" dirty="0">
                <a:solidFill>
                  <a:srgbClr val="222222"/>
                </a:solidFill>
                <a:effectLst/>
                <a:latin typeface="Franklin Gothic Book" panose="020B0503020102020204" pitchFamily="34" charset="0"/>
              </a:rPr>
              <a:t>tatement </a:t>
            </a:r>
            <a:r>
              <a:rPr lang="en-US" sz="2200" dirty="0">
                <a:solidFill>
                  <a:srgbClr val="222222"/>
                </a:solidFill>
                <a:latin typeface="Franklin Gothic Book" panose="020B0503020102020204" pitchFamily="34" charset="0"/>
              </a:rPr>
              <a:t>states</a:t>
            </a:r>
            <a:r>
              <a:rPr lang="en-US" sz="2200" b="0" i="0" dirty="0">
                <a:solidFill>
                  <a:srgbClr val="222222"/>
                </a:solidFill>
                <a:effectLst/>
                <a:latin typeface="Franklin Gothic Book" panose="020B0503020102020204" pitchFamily="34" charset="0"/>
              </a:rPr>
              <a:t> “Inclusion and Intersectionality.”  This</a:t>
            </a:r>
            <a:r>
              <a:rPr lang="en-US" sz="2200" dirty="0">
                <a:solidFill>
                  <a:srgbClr val="222222"/>
                </a:solidFill>
                <a:latin typeface="Franklin Gothic Book" panose="020B0503020102020204" pitchFamily="34" charset="0"/>
              </a:rPr>
              <a:t> change allows</a:t>
            </a:r>
            <a:r>
              <a:rPr lang="en-US" sz="2200" b="0" i="0" dirty="0">
                <a:solidFill>
                  <a:srgbClr val="222222"/>
                </a:solidFill>
                <a:effectLst/>
                <a:latin typeface="Franklin Gothic Book" panose="020B0503020102020204" pitchFamily="34" charset="0"/>
              </a:rPr>
              <a:t> AAUW to become stronger by being a </a:t>
            </a:r>
            <a:r>
              <a:rPr lang="en-US" sz="2200" b="1" i="0" dirty="0">
                <a:solidFill>
                  <a:srgbClr val="222222"/>
                </a:solidFill>
                <a:effectLst/>
                <a:latin typeface="Franklin Gothic Book" panose="020B0503020102020204" pitchFamily="34" charset="0"/>
              </a:rPr>
              <a:t>more inclusive </a:t>
            </a:r>
            <a:r>
              <a:rPr lang="en-US" sz="2200" b="0" i="0" dirty="0">
                <a:solidFill>
                  <a:srgbClr val="222222"/>
                </a:solidFill>
                <a:effectLst/>
                <a:latin typeface="Franklin Gothic Book" panose="020B0503020102020204" pitchFamily="34" charset="0"/>
              </a:rPr>
              <a:t>organization. </a:t>
            </a:r>
          </a:p>
          <a:p>
            <a:endParaRPr lang="en-US" sz="2200" b="0" i="0" dirty="0">
              <a:solidFill>
                <a:srgbClr val="222222"/>
              </a:solidFill>
              <a:effectLst/>
              <a:latin typeface="Franklin Gothic Book" panose="020B0503020102020204" pitchFamily="34" charset="0"/>
            </a:endParaRPr>
          </a:p>
          <a:p>
            <a:pPr>
              <a:buFont typeface="Arial" panose="020B0604020202020204" pitchFamily="34" charset="0"/>
              <a:buChar char="•"/>
            </a:pPr>
            <a:r>
              <a:rPr lang="en-US" sz="2200" b="1" dirty="0">
                <a:solidFill>
                  <a:srgbClr val="222222"/>
                </a:solidFill>
                <a:latin typeface="Franklin Gothic Book" panose="020B0503020102020204" pitchFamily="34" charset="0"/>
              </a:rPr>
              <a:t>Education and advocacy always have been and will continue to be a focus to our mission. </a:t>
            </a:r>
            <a:r>
              <a:rPr lang="en-US" sz="2200" dirty="0">
                <a:solidFill>
                  <a:srgbClr val="222222"/>
                </a:solidFill>
                <a:latin typeface="Franklin Gothic Book" panose="020B0503020102020204" pitchFamily="34" charset="0"/>
              </a:rPr>
              <a:t>We want to include those with and without degrees in our work, and open membership could welcome even more advocates, which will make our impact stronger.  </a:t>
            </a:r>
            <a:endParaRPr lang="en-US" sz="2200" b="1" dirty="0">
              <a:solidFill>
                <a:srgbClr val="222222"/>
              </a:solidFill>
              <a:latin typeface="Franklin Gothic Book" panose="020B0503020102020204" pitchFamily="34" charset="0"/>
            </a:endParaRPr>
          </a:p>
          <a:p>
            <a:pPr algn="l">
              <a:buFont typeface="Arial" panose="020B0604020202020204" pitchFamily="34" charset="0"/>
              <a:buChar char="•"/>
            </a:pPr>
            <a:endParaRPr lang="en-US" sz="1800" dirty="0">
              <a:solidFill>
                <a:srgbClr val="222222"/>
              </a:solidFill>
              <a:latin typeface="Libre Franklin" pitchFamily="2" charset="0"/>
            </a:endParaRPr>
          </a:p>
          <a:p>
            <a:pPr marL="95250" indent="0" algn="l">
              <a:buNone/>
            </a:pPr>
            <a:r>
              <a:rPr lang="en-US" sz="1800" b="0" i="0" dirty="0">
                <a:solidFill>
                  <a:srgbClr val="222222"/>
                </a:solidFill>
                <a:effectLst/>
                <a:latin typeface="Libre Franklin" pitchFamily="2" charset="0"/>
              </a:rPr>
              <a:t> </a:t>
            </a:r>
          </a:p>
          <a:p>
            <a:endParaRPr lang="en-US" dirty="0"/>
          </a:p>
        </p:txBody>
      </p:sp>
      <p:sp>
        <p:nvSpPr>
          <p:cNvPr id="3" name="Title 2">
            <a:extLst>
              <a:ext uri="{FF2B5EF4-FFF2-40B4-BE49-F238E27FC236}">
                <a16:creationId xmlns:a16="http://schemas.microsoft.com/office/drawing/2014/main" id="{B7AEA0C5-4576-1FD7-0BE9-BD66C0CF8CBF}"/>
              </a:ext>
            </a:extLst>
          </p:cNvPr>
          <p:cNvSpPr>
            <a:spLocks noGrp="1"/>
          </p:cNvSpPr>
          <p:nvPr>
            <p:ph type="title"/>
          </p:nvPr>
        </p:nvSpPr>
        <p:spPr>
          <a:xfrm>
            <a:off x="300037" y="356965"/>
            <a:ext cx="7886700" cy="841605"/>
          </a:xfrm>
        </p:spPr>
        <p:txBody>
          <a:bodyPr/>
          <a:lstStyle/>
          <a:p>
            <a:r>
              <a:rPr lang="en-US" b="1" dirty="0"/>
              <a:t> </a:t>
            </a:r>
            <a:r>
              <a:rPr lang="en-US" sz="4000" b="1" dirty="0"/>
              <a:t>The Benefits to This Change</a:t>
            </a:r>
          </a:p>
        </p:txBody>
      </p:sp>
    </p:spTree>
    <p:extLst>
      <p:ext uri="{BB962C8B-B14F-4D97-AF65-F5344CB8AC3E}">
        <p14:creationId xmlns:p14="http://schemas.microsoft.com/office/powerpoint/2010/main" val="2360118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91233DC-6F23-158E-1B68-90762A443F67}"/>
              </a:ext>
            </a:extLst>
          </p:cNvPr>
          <p:cNvSpPr>
            <a:spLocks noGrp="1"/>
          </p:cNvSpPr>
          <p:nvPr>
            <p:ph type="body" idx="1"/>
          </p:nvPr>
        </p:nvSpPr>
        <p:spPr>
          <a:xfrm>
            <a:off x="628650" y="1256510"/>
            <a:ext cx="7886700" cy="5287165"/>
          </a:xfrm>
        </p:spPr>
        <p:txBody>
          <a:bodyPr/>
          <a:lstStyle/>
          <a:p>
            <a:pPr algn="l">
              <a:buFont typeface="Arial" panose="020B0604020202020204" pitchFamily="34" charset="0"/>
              <a:buChar char="•"/>
            </a:pPr>
            <a:r>
              <a:rPr lang="en-US" sz="2000" b="1" i="0" dirty="0">
                <a:solidFill>
                  <a:srgbClr val="222222"/>
                </a:solidFill>
                <a:effectLst/>
                <a:latin typeface="Franklin Gothic Book" panose="020B0503020102020204" pitchFamily="34" charset="0"/>
              </a:rPr>
              <a:t>What makes AAUW unique </a:t>
            </a:r>
            <a:r>
              <a:rPr lang="en-US" sz="2000" b="0" i="0" dirty="0">
                <a:solidFill>
                  <a:srgbClr val="222222"/>
                </a:solidFill>
                <a:effectLst/>
                <a:latin typeface="Franklin Gothic Book" panose="020B0503020102020204" pitchFamily="34" charset="0"/>
              </a:rPr>
              <a:t>is our breadth of programming, research, </a:t>
            </a:r>
            <a:r>
              <a:rPr lang="en-US" sz="2000" dirty="0">
                <a:solidFill>
                  <a:srgbClr val="222222"/>
                </a:solidFill>
                <a:latin typeface="Franklin Gothic Book" panose="020B0503020102020204" pitchFamily="34" charset="0"/>
              </a:rPr>
              <a:t>advocacy, grants and most importantly, a grassroots membership that can be mobilized  to fight for our mission</a:t>
            </a:r>
          </a:p>
          <a:p>
            <a:pPr marL="95250" indent="0" algn="l">
              <a:buNone/>
            </a:pPr>
            <a:endParaRPr lang="en-US" sz="2000" b="0" i="0" dirty="0">
              <a:solidFill>
                <a:srgbClr val="222222"/>
              </a:solidFill>
              <a:effectLst/>
              <a:latin typeface="Franklin Gothic Book" panose="020B0503020102020204" pitchFamily="34" charset="0"/>
            </a:endParaRPr>
          </a:p>
          <a:p>
            <a:pPr algn="l">
              <a:buFont typeface="Arial" panose="020B0604020202020204" pitchFamily="34" charset="0"/>
              <a:buChar char="•"/>
            </a:pPr>
            <a:r>
              <a:rPr lang="en-US" sz="2000" dirty="0">
                <a:solidFill>
                  <a:srgbClr val="222222"/>
                </a:solidFill>
                <a:latin typeface="Franklin Gothic Book" panose="020B0503020102020204" pitchFamily="34" charset="0"/>
              </a:rPr>
              <a:t>Eliminating the degree requirement alone is not likely to substantially increase membership. Changing requirements in 1987/2005 did not have a major impact.  However, the requirement is counterproductive to </a:t>
            </a:r>
            <a:r>
              <a:rPr lang="en-US" sz="2000" b="1" dirty="0">
                <a:solidFill>
                  <a:srgbClr val="222222"/>
                </a:solidFill>
                <a:latin typeface="Franklin Gothic Book" panose="020B0503020102020204" pitchFamily="34" charset="0"/>
              </a:rPr>
              <a:t>recruiting diverse and younger members.  </a:t>
            </a:r>
            <a:endParaRPr lang="en-US" sz="2000" b="1" i="0" dirty="0">
              <a:solidFill>
                <a:srgbClr val="222222"/>
              </a:solidFill>
              <a:effectLst/>
              <a:latin typeface="Franklin Gothic Book" panose="020B0503020102020204" pitchFamily="34" charset="0"/>
            </a:endParaRPr>
          </a:p>
          <a:p>
            <a:pPr algn="l">
              <a:buFont typeface="Arial" panose="020B0604020202020204" pitchFamily="34" charset="0"/>
              <a:buChar char="•"/>
            </a:pPr>
            <a:endParaRPr lang="en-US" sz="2000" dirty="0">
              <a:solidFill>
                <a:srgbClr val="222222"/>
              </a:solidFill>
              <a:latin typeface="Franklin Gothic Book" panose="020B0503020102020204" pitchFamily="34" charset="0"/>
            </a:endParaRPr>
          </a:p>
          <a:p>
            <a:pPr algn="l">
              <a:buFont typeface="Arial" panose="020B0604020202020204" pitchFamily="34" charset="0"/>
              <a:buChar char="•"/>
            </a:pPr>
            <a:r>
              <a:rPr lang="en-US" sz="2000" b="1" i="0" dirty="0">
                <a:solidFill>
                  <a:srgbClr val="222222"/>
                </a:solidFill>
                <a:effectLst/>
                <a:latin typeface="Franklin Gothic Book" panose="020B0503020102020204" pitchFamily="34" charset="0"/>
              </a:rPr>
              <a:t>The AAUW name will not change</a:t>
            </a:r>
            <a:r>
              <a:rPr lang="en-US" sz="2000" b="0" i="0" dirty="0">
                <a:solidFill>
                  <a:srgbClr val="222222"/>
                </a:solidFill>
                <a:effectLst/>
                <a:latin typeface="Franklin Gothic Book" panose="020B0503020102020204" pitchFamily="34" charset="0"/>
              </a:rPr>
              <a:t>!  </a:t>
            </a:r>
            <a:r>
              <a:rPr lang="en-US" sz="2000" dirty="0">
                <a:solidFill>
                  <a:srgbClr val="222222"/>
                </a:solidFill>
                <a:latin typeface="Franklin Gothic Book" panose="020B0503020102020204" pitchFamily="34" charset="0"/>
              </a:rPr>
              <a:t>For example, the </a:t>
            </a:r>
            <a:r>
              <a:rPr lang="en-US" sz="2000" b="0" i="0" dirty="0">
                <a:solidFill>
                  <a:srgbClr val="222222"/>
                </a:solidFill>
                <a:effectLst/>
                <a:latin typeface="Franklin Gothic Book" panose="020B0503020102020204" pitchFamily="34" charset="0"/>
              </a:rPr>
              <a:t>Young Men's Christian Organization (YMCA) has progressed far beyond Men and Christians, yet they retain their name as their foundation.  AAUW will do the same. </a:t>
            </a:r>
          </a:p>
          <a:p>
            <a:endParaRPr lang="en-US" dirty="0"/>
          </a:p>
        </p:txBody>
      </p:sp>
      <p:sp>
        <p:nvSpPr>
          <p:cNvPr id="3" name="Title 2">
            <a:extLst>
              <a:ext uri="{FF2B5EF4-FFF2-40B4-BE49-F238E27FC236}">
                <a16:creationId xmlns:a16="http://schemas.microsoft.com/office/drawing/2014/main" id="{B7AEA0C5-4576-1FD7-0BE9-BD66C0CF8CBF}"/>
              </a:ext>
            </a:extLst>
          </p:cNvPr>
          <p:cNvSpPr>
            <a:spLocks noGrp="1"/>
          </p:cNvSpPr>
          <p:nvPr>
            <p:ph type="title"/>
          </p:nvPr>
        </p:nvSpPr>
        <p:spPr>
          <a:xfrm>
            <a:off x="815248" y="340636"/>
            <a:ext cx="8100152" cy="662781"/>
          </a:xfrm>
        </p:spPr>
        <p:txBody>
          <a:bodyPr/>
          <a:lstStyle/>
          <a:p>
            <a:r>
              <a:rPr lang="en-US" sz="4800" b="1" dirty="0"/>
              <a:t>Points to Consider</a:t>
            </a:r>
          </a:p>
        </p:txBody>
      </p:sp>
    </p:spTree>
    <p:extLst>
      <p:ext uri="{BB962C8B-B14F-4D97-AF65-F5344CB8AC3E}">
        <p14:creationId xmlns:p14="http://schemas.microsoft.com/office/powerpoint/2010/main" val="1422475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4296</TotalTime>
  <Words>1197</Words>
  <Application>Microsoft Office PowerPoint</Application>
  <PresentationFormat>On-screen Show (4:3)</PresentationFormat>
  <Paragraphs>140</Paragraphs>
  <Slides>10</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Libre Franklin</vt:lpstr>
      <vt:lpstr>Franklin Gothic Medium</vt:lpstr>
      <vt:lpstr>Calibri</vt:lpstr>
      <vt:lpstr>Franklin Gothic Book</vt:lpstr>
      <vt:lpstr>Libre Franklin Medium</vt:lpstr>
      <vt:lpstr>Wingdings</vt:lpstr>
      <vt:lpstr>Arial</vt:lpstr>
      <vt:lpstr>Office Theme</vt:lpstr>
      <vt:lpstr>Open Membership</vt:lpstr>
      <vt:lpstr> Why Are We Here?</vt:lpstr>
      <vt:lpstr>            First, What Do We Stand For?         AAUW Purpose, Vision, and Values</vt:lpstr>
      <vt:lpstr>                      AAUW’s  Membership Requirements Have Changed                      Many Times  to Become  More Inclusive </vt:lpstr>
      <vt:lpstr>                Expanding Our Reach  Over Time to                  Meet Women’s Needs</vt:lpstr>
      <vt:lpstr>  We Also Know That The History and Battle    For Equity Has Evolved Over Time</vt:lpstr>
      <vt:lpstr>  </vt:lpstr>
      <vt:lpstr> The Benefits to This Change</vt:lpstr>
      <vt:lpstr>Points to Consider</vt:lpstr>
      <vt:lpstr>Here is How it Works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Opening Membership</dc:title>
  <dc:creator>Kimberly S. Adams</dc:creator>
  <cp:lastModifiedBy>Teresa Cheung</cp:lastModifiedBy>
  <cp:revision>136</cp:revision>
  <dcterms:modified xsi:type="dcterms:W3CDTF">2024-03-31T21:16:08Z</dcterms:modified>
</cp:coreProperties>
</file>